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5" r:id="rId2"/>
    <p:sldId id="287" r:id="rId3"/>
    <p:sldId id="286" r:id="rId4"/>
    <p:sldId id="288" r:id="rId5"/>
    <p:sldId id="281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1933-42D6-41B4-8B16-9BF625684FA0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4240D-A1EA-4138-A181-9FAC86A964E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4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4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2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6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6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319C-9A42-4243-817F-7A03C21EE961}" type="datetimeFigureOut">
              <a:rPr lang="en-GB" smtClean="0"/>
              <a:pPr/>
              <a:t>13/09/2013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3783-D09C-42B6-BB79-A37A6DE262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41452" y="341313"/>
            <a:ext cx="68516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6000" dirty="0" smtClean="0"/>
              <a:t>Innate Immunity </a:t>
            </a: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dirty="0" smtClean="0"/>
              <a:t>-First Line of Host Defence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3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0213" y="6444044"/>
            <a:ext cx="17182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Lea Munthe-Fog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9385"/>
            <a:ext cx="7813566" cy="50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80790" y="341313"/>
            <a:ext cx="68516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mtClean="0"/>
              <a:t>The Complement System is Activated by PAMPs/DAMPS</a:t>
            </a:r>
            <a:endParaRPr lang="en-GB" sz="3600" smtClean="0"/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3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0213" y="6444044"/>
            <a:ext cx="17182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Lea Munthe-Fog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5522"/>
            <a:ext cx="7200523" cy="50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89912" y="341313"/>
            <a:ext cx="68516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Recognition of PAMPs/DAMPs by Complement Receptors (CRs)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3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/>
          <p:cNvSpPr txBox="1"/>
          <p:nvPr/>
        </p:nvSpPr>
        <p:spPr>
          <a:xfrm>
            <a:off x="7390213" y="6444044"/>
            <a:ext cx="17182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Lea Munthe-Fog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606610" y="1771937"/>
            <a:ext cx="7709806" cy="4537383"/>
            <a:chOff x="606610" y="1700808"/>
            <a:chExt cx="7709806" cy="4537383"/>
          </a:xfrm>
        </p:grpSpPr>
        <p:grpSp>
          <p:nvGrpSpPr>
            <p:cNvPr id="4" name="Gruppe 3"/>
            <p:cNvGrpSpPr/>
            <p:nvPr/>
          </p:nvGrpSpPr>
          <p:grpSpPr>
            <a:xfrm>
              <a:off x="606610" y="1700808"/>
              <a:ext cx="7061734" cy="4537383"/>
              <a:chOff x="462594" y="1553888"/>
              <a:chExt cx="7488832" cy="4972335"/>
            </a:xfrm>
          </p:grpSpPr>
          <p:pic>
            <p:nvPicPr>
              <p:cNvPr id="3" name="Billed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35" t="4990" r="29767" b="12164"/>
              <a:stretch/>
            </p:blipFill>
            <p:spPr>
              <a:xfrm>
                <a:off x="1406760" y="1553888"/>
                <a:ext cx="6544666" cy="4917930"/>
              </a:xfrm>
              <a:prstGeom prst="rect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grpSp>
            <p:nvGrpSpPr>
              <p:cNvPr id="22" name="Gruppe 21"/>
              <p:cNvGrpSpPr/>
              <p:nvPr/>
            </p:nvGrpSpPr>
            <p:grpSpPr>
              <a:xfrm rot="19857323">
                <a:off x="5848925" y="6157799"/>
                <a:ext cx="504056" cy="368424"/>
                <a:chOff x="6012160" y="6237312"/>
                <a:chExt cx="504056" cy="368424"/>
              </a:xfrm>
            </p:grpSpPr>
            <p:sp>
              <p:nvSpPr>
                <p:cNvPr id="25" name="Ellipse 24"/>
                <p:cNvSpPr/>
                <p:nvPr/>
              </p:nvSpPr>
              <p:spPr>
                <a:xfrm>
                  <a:off x="6326481" y="6237312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6182465" y="6261337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6038449" y="6333345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6470497" y="6309320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6182465" y="6405353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6300192" y="6389712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6156176" y="6413737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6012160" y="6485745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6444208" y="6461720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6156176" y="6557753"/>
                  <a:ext cx="45719" cy="47983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" name="Tekstboks 1"/>
              <p:cNvSpPr txBox="1"/>
              <p:nvPr/>
            </p:nvSpPr>
            <p:spPr>
              <a:xfrm>
                <a:off x="462594" y="2276872"/>
                <a:ext cx="1532511" cy="40473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Phagocytosis</a:t>
                </a:r>
                <a:endParaRPr lang="en-GB" dirty="0"/>
              </a:p>
            </p:txBody>
          </p:sp>
          <p:cxnSp>
            <p:nvCxnSpPr>
              <p:cNvPr id="37" name="Lige forbindelse 36"/>
              <p:cNvCxnSpPr/>
              <p:nvPr/>
            </p:nvCxnSpPr>
            <p:spPr>
              <a:xfrm flipV="1">
                <a:off x="5553896" y="6454677"/>
                <a:ext cx="936104" cy="2326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Billede 3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54" t="82621" r="32486" b="13907"/>
              <a:stretch/>
            </p:blipFill>
            <p:spPr>
              <a:xfrm>
                <a:off x="5660586" y="5445224"/>
                <a:ext cx="778672" cy="208217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41" name="Billed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54" t="56355" r="26743" b="40050"/>
              <a:stretch/>
            </p:blipFill>
            <p:spPr>
              <a:xfrm>
                <a:off x="4495042" y="6175937"/>
                <a:ext cx="858624" cy="186246"/>
              </a:xfrm>
              <a:prstGeom prst="rect">
                <a:avLst/>
              </a:prstGeom>
              <a:ln w="25400">
                <a:noFill/>
              </a:ln>
            </p:spPr>
          </p:pic>
        </p:grpSp>
        <p:grpSp>
          <p:nvGrpSpPr>
            <p:cNvPr id="5" name="Gruppe 4"/>
            <p:cNvGrpSpPr/>
            <p:nvPr/>
          </p:nvGrpSpPr>
          <p:grpSpPr>
            <a:xfrm>
              <a:off x="5819616" y="3973289"/>
              <a:ext cx="2496800" cy="1015663"/>
              <a:chOff x="5752558" y="3973289"/>
              <a:chExt cx="2496800" cy="1015663"/>
            </a:xfrm>
          </p:grpSpPr>
          <p:sp>
            <p:nvSpPr>
              <p:cNvPr id="23" name="Tekstboks 22"/>
              <p:cNvSpPr txBox="1"/>
              <p:nvPr/>
            </p:nvSpPr>
            <p:spPr>
              <a:xfrm>
                <a:off x="5752558" y="3973289"/>
                <a:ext cx="2496800" cy="10156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u="sng" dirty="0" smtClean="0"/>
                  <a:t>Cell type</a:t>
                </a:r>
                <a:endParaRPr lang="en-GB" sz="1200" u="sng" dirty="0" smtClean="0"/>
              </a:p>
              <a:p>
                <a:r>
                  <a:rPr lang="en-GB" sz="1200" dirty="0" smtClean="0"/>
                  <a:t>Macrophages           </a:t>
                </a:r>
                <a:r>
                  <a:rPr lang="en-GB" sz="1200" dirty="0" err="1" smtClean="0"/>
                  <a:t>Chemotaxis</a:t>
                </a:r>
                <a:r>
                  <a:rPr lang="en-GB" sz="1200" dirty="0" smtClean="0"/>
                  <a:t> Granulocytes            Cytokine storm</a:t>
                </a:r>
              </a:p>
              <a:p>
                <a:r>
                  <a:rPr lang="en-GB" sz="1200" dirty="0" err="1" smtClean="0"/>
                  <a:t>Mastcells</a:t>
                </a:r>
                <a:r>
                  <a:rPr lang="en-GB" sz="1200" dirty="0" smtClean="0"/>
                  <a:t>	         Degranulation </a:t>
                </a:r>
              </a:p>
              <a:p>
                <a:r>
                  <a:rPr lang="en-GB" sz="1200" dirty="0" smtClean="0"/>
                  <a:t>T-Cells </a:t>
                </a:r>
                <a:r>
                  <a:rPr lang="en-GB" sz="1200" dirty="0" smtClean="0"/>
                  <a:t>(?)		</a:t>
                </a:r>
                <a:endParaRPr lang="en-GB" sz="1200" dirty="0"/>
              </a:p>
            </p:txBody>
          </p:sp>
          <p:sp>
            <p:nvSpPr>
              <p:cNvPr id="24" name="Højre klammeparentes 23"/>
              <p:cNvSpPr/>
              <p:nvPr/>
            </p:nvSpPr>
            <p:spPr>
              <a:xfrm>
                <a:off x="6747192" y="4295519"/>
                <a:ext cx="179283" cy="58515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37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835150" y="341313"/>
            <a:ext cx="685165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Recognition of PAMPs/DAMPs by </a:t>
            </a:r>
            <a:r>
              <a:rPr lang="en-GB" dirty="0" smtClean="0"/>
              <a:t>Toll-Like Receptors (TLRs)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3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1331640" y="1484784"/>
            <a:ext cx="7425626" cy="5266298"/>
            <a:chOff x="1331640" y="1484784"/>
            <a:chExt cx="7425626" cy="5266298"/>
          </a:xfrm>
        </p:grpSpPr>
        <p:sp>
          <p:nvSpPr>
            <p:cNvPr id="5" name="TextBox 4"/>
            <p:cNvSpPr txBox="1"/>
            <p:nvPr/>
          </p:nvSpPr>
          <p:spPr>
            <a:xfrm>
              <a:off x="7038975" y="6381750"/>
              <a:ext cx="171829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Lea </a:t>
              </a:r>
              <a:r>
                <a:rPr lang="en-GB" dirty="0" err="1" smtClean="0">
                  <a:solidFill>
                    <a:schemeClr val="bg1">
                      <a:lumMod val="65000"/>
                    </a:schemeClr>
                  </a:solidFill>
                </a:rPr>
                <a:t>Munthe</a:t>
              </a:r>
              <a:r>
                <a:rPr lang="en-GB" dirty="0" smtClean="0">
                  <a:solidFill>
                    <a:schemeClr val="bg1">
                      <a:lumMod val="65000"/>
                    </a:schemeClr>
                  </a:solidFill>
                </a:rPr>
                <a:t>-Fog</a:t>
              </a:r>
              <a:endParaRPr lang="en-GB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" name="Billed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7" r="19070" b="32494"/>
            <a:stretch/>
          </p:blipFill>
          <p:spPr>
            <a:xfrm>
              <a:off x="1331640" y="1639581"/>
              <a:ext cx="6595945" cy="4741747"/>
            </a:xfrm>
            <a:prstGeom prst="rec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6" name="Gruppe 5"/>
            <p:cNvGrpSpPr/>
            <p:nvPr/>
          </p:nvGrpSpPr>
          <p:grpSpPr>
            <a:xfrm>
              <a:off x="1346379" y="1484784"/>
              <a:ext cx="2001485" cy="887903"/>
              <a:chOff x="1334614" y="1472254"/>
              <a:chExt cx="2001485" cy="887903"/>
            </a:xfrm>
          </p:grpSpPr>
          <p:grpSp>
            <p:nvGrpSpPr>
              <p:cNvPr id="8" name="Gruppe 7"/>
              <p:cNvGrpSpPr/>
              <p:nvPr/>
            </p:nvGrpSpPr>
            <p:grpSpPr>
              <a:xfrm rot="962344">
                <a:off x="1829772" y="2105845"/>
                <a:ext cx="996685" cy="254312"/>
                <a:chOff x="476910" y="1844824"/>
                <a:chExt cx="3735050" cy="754348"/>
              </a:xfrm>
            </p:grpSpPr>
            <p:sp>
              <p:nvSpPr>
                <p:cNvPr id="12" name="Kombinationstegning 11"/>
                <p:cNvSpPr/>
                <p:nvPr/>
              </p:nvSpPr>
              <p:spPr>
                <a:xfrm rot="10638767">
                  <a:off x="476910" y="2091701"/>
                  <a:ext cx="1890361" cy="507471"/>
                </a:xfrm>
                <a:custGeom>
                  <a:avLst/>
                  <a:gdLst>
                    <a:gd name="connsiteX0" fmla="*/ 0 w 1883229"/>
                    <a:gd name="connsiteY0" fmla="*/ 386369 h 821112"/>
                    <a:gd name="connsiteX1" fmla="*/ 141515 w 1883229"/>
                    <a:gd name="connsiteY1" fmla="*/ 810911 h 821112"/>
                    <a:gd name="connsiteX2" fmla="*/ 522515 w 1883229"/>
                    <a:gd name="connsiteY2" fmla="*/ 5369 h 821112"/>
                    <a:gd name="connsiteX3" fmla="*/ 1284515 w 1883229"/>
                    <a:gd name="connsiteY3" fmla="*/ 462569 h 821112"/>
                    <a:gd name="connsiteX4" fmla="*/ 1883229 w 1883229"/>
                    <a:gd name="connsiteY4" fmla="*/ 516997 h 821112"/>
                    <a:gd name="connsiteX5" fmla="*/ 1883229 w 1883229"/>
                    <a:gd name="connsiteY5" fmla="*/ 516997 h 821112"/>
                    <a:gd name="connsiteX6" fmla="*/ 1883229 w 1883229"/>
                    <a:gd name="connsiteY6" fmla="*/ 516997 h 821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3229" h="821112">
                      <a:moveTo>
                        <a:pt x="0" y="386369"/>
                      </a:moveTo>
                      <a:cubicBezTo>
                        <a:pt x="27214" y="630390"/>
                        <a:pt x="54429" y="874411"/>
                        <a:pt x="141515" y="810911"/>
                      </a:cubicBezTo>
                      <a:cubicBezTo>
                        <a:pt x="228601" y="747411"/>
                        <a:pt x="332015" y="63426"/>
                        <a:pt x="522515" y="5369"/>
                      </a:cubicBezTo>
                      <a:cubicBezTo>
                        <a:pt x="713015" y="-52688"/>
                        <a:pt x="1057729" y="377298"/>
                        <a:pt x="1284515" y="462569"/>
                      </a:cubicBezTo>
                      <a:cubicBezTo>
                        <a:pt x="1511301" y="547840"/>
                        <a:pt x="1883229" y="516997"/>
                        <a:pt x="1883229" y="516997"/>
                      </a:cubicBezTo>
                      <a:lnTo>
                        <a:pt x="1883229" y="516997"/>
                      </a:lnTo>
                      <a:lnTo>
                        <a:pt x="1883229" y="516997"/>
                      </a:lnTo>
                    </a:path>
                  </a:pathLst>
                </a:custGeom>
                <a:noFill/>
                <a:ln w="19050" cmpd="sng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en-GB" sz="600"/>
                </a:p>
              </p:txBody>
            </p:sp>
            <p:sp>
              <p:nvSpPr>
                <p:cNvPr id="13" name="Afrundet rektangel 12"/>
                <p:cNvSpPr/>
                <p:nvPr/>
              </p:nvSpPr>
              <p:spPr>
                <a:xfrm>
                  <a:off x="2267744" y="1844824"/>
                  <a:ext cx="1944216" cy="57606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19050" cmpd="dbl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da-DK" sz="600" dirty="0" err="1" smtClean="0"/>
                    <a:t>Bacteria</a:t>
                  </a:r>
                  <a:endParaRPr lang="en-GB" sz="600" dirty="0"/>
                </a:p>
              </p:txBody>
            </p:sp>
          </p:grpSp>
          <p:grpSp>
            <p:nvGrpSpPr>
              <p:cNvPr id="9" name="Gruppe 8"/>
              <p:cNvGrpSpPr/>
              <p:nvPr/>
            </p:nvGrpSpPr>
            <p:grpSpPr>
              <a:xfrm rot="12853476">
                <a:off x="1334614" y="1711427"/>
                <a:ext cx="1278845" cy="232520"/>
                <a:chOff x="2267742" y="1844824"/>
                <a:chExt cx="5557506" cy="1067315"/>
              </a:xfrm>
            </p:grpSpPr>
            <p:sp>
              <p:nvSpPr>
                <p:cNvPr id="10" name="Kombinationstegning 9"/>
                <p:cNvSpPr/>
                <p:nvPr/>
              </p:nvSpPr>
              <p:spPr>
                <a:xfrm rot="10638767">
                  <a:off x="5184185" y="2127177"/>
                  <a:ext cx="2641063" cy="487383"/>
                </a:xfrm>
                <a:custGeom>
                  <a:avLst/>
                  <a:gdLst>
                    <a:gd name="connsiteX0" fmla="*/ 0 w 1883229"/>
                    <a:gd name="connsiteY0" fmla="*/ 386369 h 821112"/>
                    <a:gd name="connsiteX1" fmla="*/ 141515 w 1883229"/>
                    <a:gd name="connsiteY1" fmla="*/ 810911 h 821112"/>
                    <a:gd name="connsiteX2" fmla="*/ 522515 w 1883229"/>
                    <a:gd name="connsiteY2" fmla="*/ 5369 h 821112"/>
                    <a:gd name="connsiteX3" fmla="*/ 1284515 w 1883229"/>
                    <a:gd name="connsiteY3" fmla="*/ 462569 h 821112"/>
                    <a:gd name="connsiteX4" fmla="*/ 1883229 w 1883229"/>
                    <a:gd name="connsiteY4" fmla="*/ 516997 h 821112"/>
                    <a:gd name="connsiteX5" fmla="*/ 1883229 w 1883229"/>
                    <a:gd name="connsiteY5" fmla="*/ 516997 h 821112"/>
                    <a:gd name="connsiteX6" fmla="*/ 1883229 w 1883229"/>
                    <a:gd name="connsiteY6" fmla="*/ 516997 h 821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3229" h="821112">
                      <a:moveTo>
                        <a:pt x="0" y="386369"/>
                      </a:moveTo>
                      <a:cubicBezTo>
                        <a:pt x="27214" y="630390"/>
                        <a:pt x="54429" y="874411"/>
                        <a:pt x="141515" y="810911"/>
                      </a:cubicBezTo>
                      <a:cubicBezTo>
                        <a:pt x="228601" y="747411"/>
                        <a:pt x="332015" y="63426"/>
                        <a:pt x="522515" y="5369"/>
                      </a:cubicBezTo>
                      <a:cubicBezTo>
                        <a:pt x="713015" y="-52688"/>
                        <a:pt x="1057729" y="377298"/>
                        <a:pt x="1284515" y="462569"/>
                      </a:cubicBezTo>
                      <a:cubicBezTo>
                        <a:pt x="1511301" y="547840"/>
                        <a:pt x="1883229" y="516997"/>
                        <a:pt x="1883229" y="516997"/>
                      </a:cubicBezTo>
                      <a:lnTo>
                        <a:pt x="1883229" y="516997"/>
                      </a:lnTo>
                      <a:lnTo>
                        <a:pt x="1883229" y="516997"/>
                      </a:lnTo>
                    </a:path>
                  </a:pathLst>
                </a:custGeom>
                <a:noFill/>
                <a:ln w="19050" cmpd="sng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11" name="Afrundet rektangel 10"/>
                <p:cNvSpPr/>
                <p:nvPr/>
              </p:nvSpPr>
              <p:spPr>
                <a:xfrm rot="10804515">
                  <a:off x="2267742" y="1844824"/>
                  <a:ext cx="3290366" cy="106731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19050" cmpd="dbl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da-DK" sz="1100" dirty="0" err="1" smtClean="0"/>
                    <a:t>Bacteria</a:t>
                  </a:r>
                  <a:endParaRPr lang="en-GB" sz="1100" dirty="0"/>
                </a:p>
              </p:txBody>
            </p:sp>
          </p:grpSp>
          <p:grpSp>
            <p:nvGrpSpPr>
              <p:cNvPr id="14" name="Gruppe 13"/>
              <p:cNvGrpSpPr/>
              <p:nvPr/>
            </p:nvGrpSpPr>
            <p:grpSpPr>
              <a:xfrm rot="19224391">
                <a:off x="2626987" y="1472254"/>
                <a:ext cx="709112" cy="768174"/>
                <a:chOff x="6660233" y="1084533"/>
                <a:chExt cx="1552379" cy="1520582"/>
              </a:xfrm>
            </p:grpSpPr>
            <p:cxnSp>
              <p:nvCxnSpPr>
                <p:cNvPr id="15" name="Lige forbindelse 14"/>
                <p:cNvCxnSpPr/>
                <p:nvPr/>
              </p:nvCxnSpPr>
              <p:spPr>
                <a:xfrm flipH="1" flipV="1">
                  <a:off x="7437369" y="2132856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Ellipse 15"/>
                <p:cNvSpPr/>
                <p:nvPr/>
              </p:nvSpPr>
              <p:spPr>
                <a:xfrm flipV="1">
                  <a:off x="7308304" y="2391569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uppe 16"/>
                <p:cNvGrpSpPr/>
                <p:nvPr/>
              </p:nvGrpSpPr>
              <p:grpSpPr>
                <a:xfrm rot="19079668">
                  <a:off x="6982358" y="1190080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34" name="Lige forbindelse 33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Ellipse 34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" name="Gruppe 17"/>
                <p:cNvGrpSpPr/>
                <p:nvPr/>
              </p:nvGrpSpPr>
              <p:grpSpPr>
                <a:xfrm rot="2879668" flipH="1">
                  <a:off x="7742105" y="1229824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32" name="Lige forbindelse 31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Ellipse 32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" name="Gruppe 18"/>
                <p:cNvGrpSpPr/>
                <p:nvPr/>
              </p:nvGrpSpPr>
              <p:grpSpPr>
                <a:xfrm rot="13679668">
                  <a:off x="6943657" y="1943278"/>
                  <a:ext cx="226825" cy="472259"/>
                  <a:chOff x="6178532" y="3008121"/>
                  <a:chExt cx="252028" cy="472259"/>
                </a:xfrm>
              </p:grpSpPr>
              <p:cxnSp>
                <p:nvCxnSpPr>
                  <p:cNvPr id="30" name="Lige forbindelse 29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Ellipse 30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" name="Gruppe 19"/>
                <p:cNvGrpSpPr/>
                <p:nvPr/>
              </p:nvGrpSpPr>
              <p:grpSpPr>
                <a:xfrm rot="19079668" flipH="1" flipV="1">
                  <a:off x="7705177" y="1992696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28" name="Lige forbindelse 27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Ellipse 28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21" name="Lige forbindelse 20"/>
                <p:cNvCxnSpPr/>
                <p:nvPr/>
              </p:nvCxnSpPr>
              <p:spPr>
                <a:xfrm flipH="1">
                  <a:off x="7473373" y="1257336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Ellipse 21"/>
                <p:cNvSpPr/>
                <p:nvPr/>
              </p:nvSpPr>
              <p:spPr>
                <a:xfrm>
                  <a:off x="7344308" y="1084533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Lige forbindelse 22"/>
                <p:cNvCxnSpPr/>
                <p:nvPr/>
              </p:nvCxnSpPr>
              <p:spPr>
                <a:xfrm rot="5400000">
                  <a:off x="7890080" y="1674043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Ellipse 23"/>
                <p:cNvSpPr/>
                <p:nvPr/>
              </p:nvSpPr>
              <p:spPr>
                <a:xfrm rot="5400000" flipH="1">
                  <a:off x="7979825" y="1720050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5" name="Lige forbindelse 24"/>
                <p:cNvCxnSpPr/>
                <p:nvPr/>
              </p:nvCxnSpPr>
              <p:spPr>
                <a:xfrm rot="16200000" flipH="1">
                  <a:off x="6982763" y="1674043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Ellipse 25"/>
                <p:cNvSpPr/>
                <p:nvPr/>
              </p:nvSpPr>
              <p:spPr>
                <a:xfrm rot="16200000">
                  <a:off x="6640992" y="1720050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 rot="19079668">
                  <a:off x="7014544" y="1438068"/>
                  <a:ext cx="864096" cy="78120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92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67941" y="341313"/>
            <a:ext cx="712933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Cytokines and Anti-microbial Peptides are Released in Response to PAMPs/DAMPs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13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7390213" y="6444044"/>
            <a:ext cx="17182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Lea Munthe-Fog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595228" y="1487711"/>
            <a:ext cx="8081228" cy="4821609"/>
            <a:chOff x="595228" y="1487711"/>
            <a:chExt cx="8081228" cy="4821609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3" r="2674" b="26923"/>
            <a:stretch/>
          </p:blipFill>
          <p:spPr>
            <a:xfrm>
              <a:off x="595228" y="1916832"/>
              <a:ext cx="8081228" cy="4392488"/>
            </a:xfrm>
            <a:prstGeom prst="rect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8" name="Gruppe 7"/>
            <p:cNvGrpSpPr/>
            <p:nvPr/>
          </p:nvGrpSpPr>
          <p:grpSpPr>
            <a:xfrm rot="639416">
              <a:off x="990634" y="1487711"/>
              <a:ext cx="1696100" cy="1146274"/>
              <a:chOff x="129630" y="-391399"/>
              <a:chExt cx="1711579" cy="1070816"/>
            </a:xfrm>
          </p:grpSpPr>
          <p:grpSp>
            <p:nvGrpSpPr>
              <p:cNvPr id="9" name="Gruppe 8"/>
              <p:cNvGrpSpPr/>
              <p:nvPr/>
            </p:nvGrpSpPr>
            <p:grpSpPr>
              <a:xfrm>
                <a:off x="129630" y="114451"/>
                <a:ext cx="1402494" cy="564966"/>
                <a:chOff x="708469" y="1212105"/>
                <a:chExt cx="1402494" cy="564966"/>
              </a:xfrm>
            </p:grpSpPr>
            <p:grpSp>
              <p:nvGrpSpPr>
                <p:cNvPr id="32" name="Gruppe 31"/>
                <p:cNvGrpSpPr/>
                <p:nvPr/>
              </p:nvGrpSpPr>
              <p:grpSpPr>
                <a:xfrm rot="20582106">
                  <a:off x="708469" y="1485451"/>
                  <a:ext cx="1035197" cy="291620"/>
                  <a:chOff x="476910" y="1844824"/>
                  <a:chExt cx="3735050" cy="754348"/>
                </a:xfrm>
              </p:grpSpPr>
              <p:sp>
                <p:nvSpPr>
                  <p:cNvPr id="36" name="Kombinationstegning 35"/>
                  <p:cNvSpPr/>
                  <p:nvPr/>
                </p:nvSpPr>
                <p:spPr>
                  <a:xfrm rot="10638767">
                    <a:off x="476910" y="2091701"/>
                    <a:ext cx="1890361" cy="507471"/>
                  </a:xfrm>
                  <a:custGeom>
                    <a:avLst/>
                    <a:gdLst>
                      <a:gd name="connsiteX0" fmla="*/ 0 w 1883229"/>
                      <a:gd name="connsiteY0" fmla="*/ 386369 h 821112"/>
                      <a:gd name="connsiteX1" fmla="*/ 141515 w 1883229"/>
                      <a:gd name="connsiteY1" fmla="*/ 810911 h 821112"/>
                      <a:gd name="connsiteX2" fmla="*/ 522515 w 1883229"/>
                      <a:gd name="connsiteY2" fmla="*/ 5369 h 821112"/>
                      <a:gd name="connsiteX3" fmla="*/ 1284515 w 1883229"/>
                      <a:gd name="connsiteY3" fmla="*/ 462569 h 821112"/>
                      <a:gd name="connsiteX4" fmla="*/ 1883229 w 1883229"/>
                      <a:gd name="connsiteY4" fmla="*/ 516997 h 821112"/>
                      <a:gd name="connsiteX5" fmla="*/ 1883229 w 1883229"/>
                      <a:gd name="connsiteY5" fmla="*/ 516997 h 821112"/>
                      <a:gd name="connsiteX6" fmla="*/ 1883229 w 1883229"/>
                      <a:gd name="connsiteY6" fmla="*/ 516997 h 82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83229" h="821112">
                        <a:moveTo>
                          <a:pt x="0" y="386369"/>
                        </a:moveTo>
                        <a:cubicBezTo>
                          <a:pt x="27214" y="630390"/>
                          <a:pt x="54429" y="874411"/>
                          <a:pt x="141515" y="810911"/>
                        </a:cubicBezTo>
                        <a:cubicBezTo>
                          <a:pt x="228601" y="747411"/>
                          <a:pt x="332015" y="63426"/>
                          <a:pt x="522515" y="5369"/>
                        </a:cubicBezTo>
                        <a:cubicBezTo>
                          <a:pt x="713015" y="-52688"/>
                          <a:pt x="1057729" y="377298"/>
                          <a:pt x="1284515" y="462569"/>
                        </a:cubicBezTo>
                        <a:cubicBezTo>
                          <a:pt x="1511301" y="547840"/>
                          <a:pt x="1883229" y="516997"/>
                          <a:pt x="1883229" y="516997"/>
                        </a:cubicBezTo>
                        <a:lnTo>
                          <a:pt x="1883229" y="516997"/>
                        </a:lnTo>
                        <a:lnTo>
                          <a:pt x="1883229" y="516997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GB" sz="600"/>
                  </a:p>
                </p:txBody>
              </p:sp>
              <p:sp>
                <p:nvSpPr>
                  <p:cNvPr id="37" name="Afrundet rektangel 36"/>
                  <p:cNvSpPr/>
                  <p:nvPr/>
                </p:nvSpPr>
                <p:spPr>
                  <a:xfrm>
                    <a:off x="2267744" y="1844824"/>
                    <a:ext cx="1944216" cy="576064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bg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3500000" scaled="1"/>
                    <a:tileRect/>
                  </a:gradFill>
                  <a:ln w="19050" cmpd="dbl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da-DK" sz="600" dirty="0" err="1" smtClean="0"/>
                      <a:t>Bacteria</a:t>
                    </a:r>
                    <a:endParaRPr lang="en-GB" sz="600" dirty="0"/>
                  </a:p>
                </p:txBody>
              </p:sp>
            </p:grpSp>
            <p:grpSp>
              <p:nvGrpSpPr>
                <p:cNvPr id="33" name="Gruppe 32"/>
                <p:cNvGrpSpPr/>
                <p:nvPr/>
              </p:nvGrpSpPr>
              <p:grpSpPr>
                <a:xfrm rot="12355220">
                  <a:off x="782703" y="1212105"/>
                  <a:ext cx="1328260" cy="266632"/>
                  <a:chOff x="2267742" y="1844824"/>
                  <a:chExt cx="5557506" cy="1067315"/>
                </a:xfrm>
              </p:grpSpPr>
              <p:sp>
                <p:nvSpPr>
                  <p:cNvPr id="34" name="Kombinationstegning 33"/>
                  <p:cNvSpPr/>
                  <p:nvPr/>
                </p:nvSpPr>
                <p:spPr>
                  <a:xfrm rot="10638767">
                    <a:off x="5184185" y="2127177"/>
                    <a:ext cx="2641063" cy="487383"/>
                  </a:xfrm>
                  <a:custGeom>
                    <a:avLst/>
                    <a:gdLst>
                      <a:gd name="connsiteX0" fmla="*/ 0 w 1883229"/>
                      <a:gd name="connsiteY0" fmla="*/ 386369 h 821112"/>
                      <a:gd name="connsiteX1" fmla="*/ 141515 w 1883229"/>
                      <a:gd name="connsiteY1" fmla="*/ 810911 h 821112"/>
                      <a:gd name="connsiteX2" fmla="*/ 522515 w 1883229"/>
                      <a:gd name="connsiteY2" fmla="*/ 5369 h 821112"/>
                      <a:gd name="connsiteX3" fmla="*/ 1284515 w 1883229"/>
                      <a:gd name="connsiteY3" fmla="*/ 462569 h 821112"/>
                      <a:gd name="connsiteX4" fmla="*/ 1883229 w 1883229"/>
                      <a:gd name="connsiteY4" fmla="*/ 516997 h 821112"/>
                      <a:gd name="connsiteX5" fmla="*/ 1883229 w 1883229"/>
                      <a:gd name="connsiteY5" fmla="*/ 516997 h 821112"/>
                      <a:gd name="connsiteX6" fmla="*/ 1883229 w 1883229"/>
                      <a:gd name="connsiteY6" fmla="*/ 516997 h 82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83229" h="821112">
                        <a:moveTo>
                          <a:pt x="0" y="386369"/>
                        </a:moveTo>
                        <a:cubicBezTo>
                          <a:pt x="27214" y="630390"/>
                          <a:pt x="54429" y="874411"/>
                          <a:pt x="141515" y="810911"/>
                        </a:cubicBezTo>
                        <a:cubicBezTo>
                          <a:pt x="228601" y="747411"/>
                          <a:pt x="332015" y="63426"/>
                          <a:pt x="522515" y="5369"/>
                        </a:cubicBezTo>
                        <a:cubicBezTo>
                          <a:pt x="713015" y="-52688"/>
                          <a:pt x="1057729" y="377298"/>
                          <a:pt x="1284515" y="462569"/>
                        </a:cubicBezTo>
                        <a:cubicBezTo>
                          <a:pt x="1511301" y="547840"/>
                          <a:pt x="1883229" y="516997"/>
                          <a:pt x="1883229" y="516997"/>
                        </a:cubicBezTo>
                        <a:lnTo>
                          <a:pt x="1883229" y="516997"/>
                        </a:lnTo>
                        <a:lnTo>
                          <a:pt x="1883229" y="516997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en-GB" sz="1100"/>
                  </a:p>
                </p:txBody>
              </p:sp>
              <p:sp>
                <p:nvSpPr>
                  <p:cNvPr id="35" name="Afrundet rektangel 34"/>
                  <p:cNvSpPr/>
                  <p:nvPr/>
                </p:nvSpPr>
                <p:spPr>
                  <a:xfrm rot="10804515">
                    <a:off x="2267742" y="1844824"/>
                    <a:ext cx="3290366" cy="1067315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bg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3500000" scaled="1"/>
                    <a:tileRect/>
                  </a:gradFill>
                  <a:ln w="19050" cmpd="dbl"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r>
                      <a:rPr lang="da-DK" sz="1100" dirty="0" err="1" smtClean="0"/>
                      <a:t>Bacteria</a:t>
                    </a:r>
                    <a:endParaRPr lang="en-GB" sz="1100" dirty="0"/>
                  </a:p>
                </p:txBody>
              </p:sp>
            </p:grpSp>
          </p:grpSp>
          <p:grpSp>
            <p:nvGrpSpPr>
              <p:cNvPr id="10" name="Gruppe 9"/>
              <p:cNvGrpSpPr/>
              <p:nvPr/>
            </p:nvGrpSpPr>
            <p:grpSpPr>
              <a:xfrm rot="20963468">
                <a:off x="1028068" y="-391399"/>
                <a:ext cx="813141" cy="797857"/>
                <a:chOff x="6660233" y="1084533"/>
                <a:chExt cx="1552379" cy="1520582"/>
              </a:xfrm>
            </p:grpSpPr>
            <p:cxnSp>
              <p:nvCxnSpPr>
                <p:cNvPr id="11" name="Lige forbindelse 10"/>
                <p:cNvCxnSpPr/>
                <p:nvPr/>
              </p:nvCxnSpPr>
              <p:spPr>
                <a:xfrm flipH="1" flipV="1">
                  <a:off x="7437369" y="2132856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llipse 11"/>
                <p:cNvSpPr/>
                <p:nvPr/>
              </p:nvSpPr>
              <p:spPr>
                <a:xfrm flipV="1">
                  <a:off x="7308304" y="2391569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uppe 12"/>
                <p:cNvGrpSpPr/>
                <p:nvPr/>
              </p:nvGrpSpPr>
              <p:grpSpPr>
                <a:xfrm rot="19079668">
                  <a:off x="6982358" y="1190080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30" name="Lige forbindelse 29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Ellipse 30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" name="Gruppe 13"/>
                <p:cNvGrpSpPr/>
                <p:nvPr/>
              </p:nvGrpSpPr>
              <p:grpSpPr>
                <a:xfrm rot="2879668" flipH="1">
                  <a:off x="7742105" y="1229824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28" name="Lige forbindelse 27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Ellipse 28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5" name="Gruppe 14"/>
                <p:cNvGrpSpPr/>
                <p:nvPr/>
              </p:nvGrpSpPr>
              <p:grpSpPr>
                <a:xfrm rot="13679668">
                  <a:off x="6943657" y="1943278"/>
                  <a:ext cx="226825" cy="472259"/>
                  <a:chOff x="6178532" y="3008121"/>
                  <a:chExt cx="252028" cy="472259"/>
                </a:xfrm>
              </p:grpSpPr>
              <p:cxnSp>
                <p:nvCxnSpPr>
                  <p:cNvPr id="26" name="Lige forbindelse 25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Ellipse 26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" name="Gruppe 15"/>
                <p:cNvGrpSpPr/>
                <p:nvPr/>
              </p:nvGrpSpPr>
              <p:grpSpPr>
                <a:xfrm rot="19079668" flipH="1" flipV="1">
                  <a:off x="7705177" y="1992696"/>
                  <a:ext cx="252028" cy="472259"/>
                  <a:chOff x="6178532" y="3008121"/>
                  <a:chExt cx="252028" cy="472259"/>
                </a:xfrm>
              </p:grpSpPr>
              <p:cxnSp>
                <p:nvCxnSpPr>
                  <p:cNvPr id="24" name="Lige forbindelse 23"/>
                  <p:cNvCxnSpPr/>
                  <p:nvPr/>
                </p:nvCxnSpPr>
                <p:spPr>
                  <a:xfrm flipH="1">
                    <a:off x="6307597" y="3180924"/>
                    <a:ext cx="1" cy="299456"/>
                  </a:xfrm>
                  <a:prstGeom prst="lin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Ellipse 24"/>
                  <p:cNvSpPr/>
                  <p:nvPr/>
                </p:nvSpPr>
                <p:spPr>
                  <a:xfrm>
                    <a:off x="6178532" y="3008121"/>
                    <a:ext cx="252028" cy="213546"/>
                  </a:xfrm>
                  <a:prstGeom prst="ellipse">
                    <a:avLst/>
                  </a:prstGeom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17" name="Lige forbindelse 16"/>
                <p:cNvCxnSpPr/>
                <p:nvPr/>
              </p:nvCxnSpPr>
              <p:spPr>
                <a:xfrm flipH="1">
                  <a:off x="7473373" y="1257336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Ellipse 17"/>
                <p:cNvSpPr/>
                <p:nvPr/>
              </p:nvSpPr>
              <p:spPr>
                <a:xfrm>
                  <a:off x="7344308" y="1084533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" name="Lige forbindelse 18"/>
                <p:cNvCxnSpPr/>
                <p:nvPr/>
              </p:nvCxnSpPr>
              <p:spPr>
                <a:xfrm rot="5400000">
                  <a:off x="7890080" y="1674043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Ellipse 19"/>
                <p:cNvSpPr/>
                <p:nvPr/>
              </p:nvSpPr>
              <p:spPr>
                <a:xfrm rot="5400000" flipH="1">
                  <a:off x="7979825" y="1720050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" name="Lige forbindelse 20"/>
                <p:cNvCxnSpPr/>
                <p:nvPr/>
              </p:nvCxnSpPr>
              <p:spPr>
                <a:xfrm rot="16200000" flipH="1">
                  <a:off x="6982763" y="1674043"/>
                  <a:ext cx="1" cy="299456"/>
                </a:xfrm>
                <a:prstGeom prst="lin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Ellipse 21"/>
                <p:cNvSpPr/>
                <p:nvPr/>
              </p:nvSpPr>
              <p:spPr>
                <a:xfrm rot="16200000">
                  <a:off x="6640992" y="1720050"/>
                  <a:ext cx="252028" cy="213546"/>
                </a:xfrm>
                <a:prstGeom prst="ellipse">
                  <a:avLst/>
                </a:prstGeom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Ellipse 22"/>
                <p:cNvSpPr/>
                <p:nvPr/>
              </p:nvSpPr>
              <p:spPr>
                <a:xfrm rot="19079668">
                  <a:off x="7014544" y="1438068"/>
                  <a:ext cx="864096" cy="781202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49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60</Words>
  <Application>Microsoft Office PowerPoint</Application>
  <PresentationFormat>Skærmshow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Innate Immunity  -First Line of Host Defence</vt:lpstr>
      <vt:lpstr>The Complement System is Activated by PAMPs/DAMPS</vt:lpstr>
      <vt:lpstr>Recognition of PAMPs/DAMPs by Complement Receptors (CRs)</vt:lpstr>
      <vt:lpstr>Recognition of PAMPs/DAMPs by Toll-Like Receptors (TLRs)</vt:lpstr>
      <vt:lpstr>Cytokines and Anti-microbial Peptides are Released in Response to PAMPs/DAMPs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RH16354</dc:creator>
  <cp:lastModifiedBy>RH16354</cp:lastModifiedBy>
  <cp:revision>136</cp:revision>
  <cp:lastPrinted>2013-09-10T11:03:27Z</cp:lastPrinted>
  <dcterms:created xsi:type="dcterms:W3CDTF">2013-06-21T13:10:38Z</dcterms:created>
  <dcterms:modified xsi:type="dcterms:W3CDTF">2013-09-13T08:22:12Z</dcterms:modified>
</cp:coreProperties>
</file>