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61" r:id="rId3"/>
    <p:sldId id="264" r:id="rId4"/>
    <p:sldId id="263" r:id="rId5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838" autoAdjust="0"/>
  </p:normalViewPr>
  <p:slideViewPr>
    <p:cSldViewPr showGuides="1">
      <p:cViewPr varScale="1">
        <p:scale>
          <a:sx n="44" d="100"/>
          <a:sy n="44" d="100"/>
        </p:scale>
        <p:origin x="19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FC7FCB-F429-4E3B-8C10-6836DB0E8D6B}" type="datetimeFigureOut">
              <a:rPr lang="en-US" altLang="en-US"/>
              <a:pPr/>
              <a:t>11/9/2014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8476B0-2742-4F01-BF8E-3094D20F27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426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altLang="en-US" dirty="0" smtClean="0"/>
              <a:t> </a:t>
            </a:r>
          </a:p>
          <a:p>
            <a:pPr eaLnBrk="1" hangingPunct="1">
              <a:spcBef>
                <a:spcPct val="0"/>
              </a:spcBef>
            </a:pPr>
            <a:r>
              <a:rPr lang="pt-PT" altLang="en-US" dirty="0" smtClean="0"/>
              <a:t>Many T-cell subsets have been characterized all with important roles in immune responses either directly secreting soluble mediators or through cell contact-dependent mechanisms. T-cell have high plasticity important for adaptation of immune responses in different microenvironments.</a:t>
            </a:r>
          </a:p>
          <a:p>
            <a:pPr eaLnBrk="1" hangingPunct="1">
              <a:spcBef>
                <a:spcPct val="0"/>
              </a:spcBef>
            </a:pPr>
            <a:r>
              <a:rPr lang="pt-PT" altLang="en-US" dirty="0" smtClean="0"/>
              <a:t>   </a:t>
            </a:r>
          </a:p>
          <a:p>
            <a:pPr eaLnBrk="1" hangingPunct="1">
              <a:spcBef>
                <a:spcPct val="0"/>
              </a:spcBef>
            </a:pPr>
            <a:r>
              <a:rPr lang="pt-PT" altLang="en-US" dirty="0" smtClean="0"/>
              <a:t>T cell subsets can be identified based on their expressed cell surface markers or by the effector molecules produced by  the T cell population. </a:t>
            </a:r>
          </a:p>
          <a:p>
            <a:pPr eaLnBrk="1" hangingPunct="1">
              <a:spcBef>
                <a:spcPct val="0"/>
              </a:spcBef>
            </a:pPr>
            <a:endParaRPr lang="pt-PT" altLang="en-US" dirty="0" smtClean="0"/>
          </a:p>
          <a:p>
            <a:pPr eaLnBrk="1" hangingPunct="1">
              <a:spcBef>
                <a:spcPct val="0"/>
              </a:spcBef>
            </a:pPr>
            <a:endParaRPr lang="pt-PT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T-cell receptor (TCR),</a:t>
            </a:r>
            <a:r>
              <a:rPr lang="en-GB" altLang="en-US" baseline="0" dirty="0" smtClean="0"/>
              <a:t> </a:t>
            </a:r>
            <a:r>
              <a:rPr lang="pt-PT" altLang="en-US" baseline="0" dirty="0" smtClean="0"/>
              <a:t>responsible for T-cell specificity, can be composed an heterodimer composed of either </a:t>
            </a:r>
            <a:r>
              <a:rPr lang="en-GB" altLang="en-US" baseline="0" dirty="0" smtClean="0"/>
              <a:t>α (alpha) and β (beta) or γ (gamma) δ (delta) chains.</a:t>
            </a:r>
          </a:p>
          <a:p>
            <a:pPr eaLnBrk="1" hangingPunct="1">
              <a:spcBef>
                <a:spcPct val="0"/>
              </a:spcBef>
            </a:pPr>
            <a:r>
              <a:rPr lang="pt-PT" altLang="en-US" dirty="0" smtClean="0"/>
              <a:t>Most T cells are </a:t>
            </a:r>
            <a:r>
              <a:rPr lang="el-GR" altLang="en-US" dirty="0" smtClean="0"/>
              <a:t>αβ</a:t>
            </a:r>
            <a:r>
              <a:rPr lang="en-GB" altLang="en-US" baseline="0" dirty="0" smtClean="0"/>
              <a:t> as </a:t>
            </a:r>
            <a:r>
              <a:rPr lang="el-GR" altLang="en-US" dirty="0" smtClean="0"/>
              <a:t>γδ </a:t>
            </a:r>
            <a:r>
              <a:rPr lang="pt-PT" altLang="en-US" dirty="0" smtClean="0"/>
              <a:t>T cells are</a:t>
            </a:r>
            <a:r>
              <a:rPr lang="el-GR" altLang="en-US" dirty="0" smtClean="0"/>
              <a:t> </a:t>
            </a:r>
            <a:r>
              <a:rPr lang="pt-PT" altLang="en-US" dirty="0" smtClean="0"/>
              <a:t>usually much less common and are at high</a:t>
            </a:r>
            <a:r>
              <a:rPr lang="pt-PT" altLang="en-US" baseline="0" dirty="0" smtClean="0"/>
              <a:t> </a:t>
            </a:r>
            <a:r>
              <a:rPr lang="pt-PT" altLang="en-US" dirty="0" smtClean="0"/>
              <a:t>abundance in the gut mucosa. </a:t>
            </a:r>
          </a:p>
          <a:p>
            <a:pPr eaLnBrk="1" hangingPunct="1">
              <a:spcBef>
                <a:spcPct val="0"/>
              </a:spcBef>
            </a:pPr>
            <a:endParaRPr lang="pt-PT" altLang="en-US" dirty="0" smtClean="0"/>
          </a:p>
          <a:p>
            <a:pPr eaLnBrk="1" hangingPunct="1">
              <a:spcBef>
                <a:spcPct val="0"/>
              </a:spcBef>
            </a:pPr>
            <a:endParaRPr lang="pt-PT" altLang="en-US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169D4AD2-2BC3-43EC-99E4-77DDDD009664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03204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en-US" smtClean="0"/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Regulatory T cells (Tregs) are crucial in maintaining immunological unresponsiveness to self-antigens. They also  suppress excessive immune responses detrimental to the host. </a:t>
            </a:r>
          </a:p>
          <a:p>
            <a:pPr eaLnBrk="1" hangingPunct="1">
              <a:spcBef>
                <a:spcPct val="0"/>
              </a:spcBef>
            </a:pPr>
            <a:endParaRPr lang="pt-PT" altLang="en-US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4243BC10-CC9D-4EF8-A12D-D455BCEEF31E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70377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Tregs are produced in the thymus as a functionally mature subpopulation of T cells  or can to be induced from naive T cells in the periphery by cytokines and transcription factors 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The normal thymus produces Foxp3-expressing natural Tregs. Tregs mainly suppress the development of effector T cells (Th1,Th2, Th17) from naive T cells. 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0B8829BC-C31B-401E-AC07-B23EF5D52BCB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38830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mtClean="0"/>
              <a:t>Binding of pathogen-derived molecules to pattern-recognition receptors (PRRs) on the surface of dentritic cells (DCs) or macrophages (</a:t>
            </a:r>
            <a:r>
              <a:rPr lang="en-US" altLang="en-US" smtClean="0"/>
              <a:t>M</a:t>
            </a:r>
            <a:r>
              <a:rPr lang="el-GR" altLang="en-US" smtClean="0"/>
              <a:t>Φ</a:t>
            </a:r>
            <a:r>
              <a:rPr lang="en-GB" altLang="en-US" smtClean="0"/>
              <a:t>) activates the production</a:t>
            </a:r>
          </a:p>
          <a:p>
            <a:pPr eaLnBrk="1" hangingPunct="1"/>
            <a:r>
              <a:rPr lang="en-GB" altLang="en-US" smtClean="0"/>
              <a:t>of pro-inflammatory cytokines and chemokines, which help to attract other effector cells to the site of infection.</a:t>
            </a:r>
          </a:p>
          <a:p>
            <a:pPr eaLnBrk="1" hangingPunct="1"/>
            <a:endParaRPr lang="en-GB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GB" altLang="en-US" smtClean="0"/>
              <a:t>Pathogens activated dendritic cell present pathogen antigens to T cells and promote the differentiation of naive T (dashed arrows). to effector CD4+ and CD8+ T cell.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US" altLang="en-US" smtClean="0"/>
              <a:t>Naturally regulatory T cells ( FOXP3+CD4+CD25) can limit Th1, Th2-cell  or Th17-cell  responses either indirectly by modulating antigen-presenting cell (APC) function or directly by cell–cell contact. </a:t>
            </a:r>
          </a:p>
          <a:p>
            <a:pPr eaLnBrk="1" hangingPunct="1"/>
            <a:r>
              <a:rPr lang="en-GB" altLang="en-US" smtClean="0"/>
              <a:t>Th1-type, Th2 – type, Th17 – type responses can cause host tissue damage - excessive inflammation from uncontrolled pro-inflammatory cytokine and chemokine. Regulatory T cells (Treg) help to control these effector functions and the associated damage to host tissues</a:t>
            </a:r>
            <a:endParaRPr lang="en-US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T helper 1 (Th1) cells secrete interferon-γ (IFN-γ), which activates the anti-microbial activity of macrophages and helps B-cell production of IgG2a antibodies, whereas Th2 cells provide help for B-cell production of IgG1, IgA and IgE. 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DE05F427-21CA-4735-86FC-2D5C10E0EA08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0567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3D872-7194-4D2B-87D6-7AD6EB239B32}" type="datetimeFigureOut">
              <a:rPr lang="en-GB" altLang="en-US"/>
              <a:pPr/>
              <a:t>09/11/2014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546A2-F177-4344-9BEB-3BE6461E93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795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C776DB-3B3B-41B4-970A-BEA90947C07A}" type="datetimeFigureOut">
              <a:rPr lang="en-GB" altLang="en-US"/>
              <a:pPr/>
              <a:t>09/11/2014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5DEC0-73B7-4FFC-95B2-FFDE2B854A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752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328717-EC13-4E47-8AF0-245C987F0D7E}" type="datetimeFigureOut">
              <a:rPr lang="en-GB" altLang="en-US"/>
              <a:pPr/>
              <a:t>09/11/2014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E679F-6D0E-419F-807E-8106B8C3BE4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277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28AC39-54D3-4ABB-B852-7E4FCD3DEF06}" type="datetimeFigureOut">
              <a:rPr lang="en-GB" altLang="en-US"/>
              <a:pPr/>
              <a:t>09/11/2014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88433-FE87-4F08-99BC-78AF0EE537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989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54252-A97D-4B12-84FC-FF4345C495F4}" type="datetimeFigureOut">
              <a:rPr lang="en-GB" altLang="en-US"/>
              <a:pPr/>
              <a:t>09/11/2014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2E6F1-123A-422C-ABC0-FE929D0033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558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ECFDF7-2090-4C3B-8C2A-F74A58C6011F}" type="datetimeFigureOut">
              <a:rPr lang="en-GB" altLang="en-US"/>
              <a:pPr/>
              <a:t>09/11/2014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65002-1C48-4EC9-A6A3-B6A399346F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620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C664EC-52C9-4FED-9497-30AE1AC61214}" type="datetimeFigureOut">
              <a:rPr lang="en-GB" altLang="en-US"/>
              <a:pPr/>
              <a:t>09/11/2014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8271C-31DB-4D0A-B30D-8EF4033759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1274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3C056C-B380-4F38-B5A4-C14740A40F4C}" type="datetimeFigureOut">
              <a:rPr lang="en-GB" altLang="en-US"/>
              <a:pPr/>
              <a:t>09/11/2014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22C6A-1C5F-4E63-9284-8890939EDC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180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A3B276-8724-409C-A419-953628A7A157}" type="datetimeFigureOut">
              <a:rPr lang="en-GB" altLang="en-US"/>
              <a:pPr/>
              <a:t>09/11/2014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D4639-C22F-454A-8498-383E5DF98D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314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90AEBC-A335-47B4-A5CA-DC31C95C7598}" type="datetimeFigureOut">
              <a:rPr lang="en-GB" altLang="en-US"/>
              <a:pPr/>
              <a:t>09/11/2014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F8244-72C2-451A-AC0F-A5F3A95676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53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ADF33D-2944-4620-99BB-2A7C8AFF2C6B}" type="datetimeFigureOut">
              <a:rPr lang="en-GB" altLang="en-US"/>
              <a:pPr/>
              <a:t>09/11/2014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176E0-CA5F-4B2C-B364-2769C86C0A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401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D3CE698-162F-4445-BE2D-F079010470FC}" type="datetimeFigureOut">
              <a:rPr lang="en-GB" altLang="en-US"/>
              <a:pPr/>
              <a:t>09/11/2014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4DF62AA-195B-494A-9B30-4BE8055ED44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41313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7038975" y="6381750"/>
            <a:ext cx="1792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altLang="en-US" sz="1800">
                <a:solidFill>
                  <a:srgbClr val="A6A6A6"/>
                </a:solidFill>
                <a:cs typeface="Arial" pitchFamily="34" charset="0"/>
              </a:rPr>
              <a:t>José Pedro Lopes</a:t>
            </a:r>
          </a:p>
        </p:txBody>
      </p:sp>
      <p:grpSp>
        <p:nvGrpSpPr>
          <p:cNvPr id="14339" name="Group 1"/>
          <p:cNvGrpSpPr>
            <a:grpSpLocks/>
          </p:cNvGrpSpPr>
          <p:nvPr/>
        </p:nvGrpSpPr>
        <p:grpSpPr bwMode="auto">
          <a:xfrm>
            <a:off x="6997975" y="3858920"/>
            <a:ext cx="1912937" cy="2593975"/>
            <a:chOff x="1116013" y="1592339"/>
            <a:chExt cx="1913012" cy="2593698"/>
          </a:xfrm>
        </p:grpSpPr>
        <p:sp>
          <p:nvSpPr>
            <p:cNvPr id="14456" name="TextBox 41"/>
            <p:cNvSpPr txBox="1">
              <a:spLocks noChangeArrowheads="1"/>
            </p:cNvSpPr>
            <p:nvPr/>
          </p:nvSpPr>
          <p:spPr bwMode="auto">
            <a:xfrm>
              <a:off x="1117179" y="2598706"/>
              <a:ext cx="979474" cy="307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400" b="1"/>
                <a:t>Exhausted</a:t>
              </a:r>
              <a:endParaRPr lang="en-US" altLang="en-US" sz="1400" b="1" baseline="-25000"/>
            </a:p>
          </p:txBody>
        </p:sp>
        <p:grpSp>
          <p:nvGrpSpPr>
            <p:cNvPr id="14457" name="Group 23"/>
            <p:cNvGrpSpPr>
              <a:grpSpLocks/>
            </p:cNvGrpSpPr>
            <p:nvPr/>
          </p:nvGrpSpPr>
          <p:grpSpPr bwMode="auto">
            <a:xfrm>
              <a:off x="1157386" y="1592339"/>
              <a:ext cx="1871639" cy="1069861"/>
              <a:chOff x="1691771" y="1628800"/>
              <a:chExt cx="1871663" cy="1069953"/>
            </a:xfrm>
          </p:grpSpPr>
          <p:grpSp>
            <p:nvGrpSpPr>
              <p:cNvPr id="14459" name="Group 1"/>
              <p:cNvGrpSpPr>
                <a:grpSpLocks/>
              </p:cNvGrpSpPr>
              <p:nvPr/>
            </p:nvGrpSpPr>
            <p:grpSpPr bwMode="auto">
              <a:xfrm rot="2895372">
                <a:off x="1962195" y="1895741"/>
                <a:ext cx="895687" cy="710337"/>
                <a:chOff x="2774595" y="2704513"/>
                <a:chExt cx="1005317" cy="724487"/>
              </a:xfrm>
            </p:grpSpPr>
            <p:sp>
              <p:nvSpPr>
                <p:cNvPr id="37" name="Oval 36"/>
                <p:cNvSpPr>
                  <a:spLocks noChangeArrowheads="1"/>
                </p:cNvSpPr>
                <p:nvPr/>
              </p:nvSpPr>
              <p:spPr bwMode="auto">
                <a:xfrm>
                  <a:off x="3103837" y="2747291"/>
                  <a:ext cx="669946" cy="675209"/>
                </a:xfrm>
                <a:prstGeom prst="ellipse">
                  <a:avLst/>
                </a:prstGeom>
                <a:solidFill>
                  <a:srgbClr val="FDEADA"/>
                </a:solidFill>
                <a:ln w="9525">
                  <a:solidFill>
                    <a:srgbClr val="7F7F7F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8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38" name="Oval 37"/>
                <p:cNvSpPr>
                  <a:spLocks noChangeArrowheads="1"/>
                </p:cNvSpPr>
                <p:nvPr/>
              </p:nvSpPr>
              <p:spPr bwMode="auto">
                <a:xfrm rot="-5400000">
                  <a:off x="3188854" y="2935119"/>
                  <a:ext cx="377275" cy="356354"/>
                </a:xfrm>
                <a:prstGeom prst="ellipse">
                  <a:avLst/>
                </a:prstGeom>
                <a:solidFill>
                  <a:srgbClr val="984807"/>
                </a:solidFill>
                <a:ln w="9525">
                  <a:solidFill>
                    <a:srgbClr val="984807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8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8641041">
                  <a:off x="2963207" y="2517192"/>
                  <a:ext cx="80960" cy="457916"/>
                </a:xfrm>
                <a:custGeom>
                  <a:avLst/>
                  <a:gdLst>
                    <a:gd name="connsiteX0" fmla="*/ 23854 w 278296"/>
                    <a:gd name="connsiteY0" fmla="*/ 57 h 508940"/>
                    <a:gd name="connsiteX1" fmla="*/ 15903 w 278296"/>
                    <a:gd name="connsiteY1" fmla="*/ 39813 h 508940"/>
                    <a:gd name="connsiteX2" fmla="*/ 0 w 278296"/>
                    <a:gd name="connsiteY2" fmla="*/ 103424 h 508940"/>
                    <a:gd name="connsiteX3" fmla="*/ 71562 w 278296"/>
                    <a:gd name="connsiteY3" fmla="*/ 182937 h 508940"/>
                    <a:gd name="connsiteX4" fmla="*/ 95416 w 278296"/>
                    <a:gd name="connsiteY4" fmla="*/ 190888 h 508940"/>
                    <a:gd name="connsiteX5" fmla="*/ 111319 w 278296"/>
                    <a:gd name="connsiteY5" fmla="*/ 278352 h 508940"/>
                    <a:gd name="connsiteX6" fmla="*/ 119270 w 278296"/>
                    <a:gd name="connsiteY6" fmla="*/ 302206 h 508940"/>
                    <a:gd name="connsiteX7" fmla="*/ 127221 w 278296"/>
                    <a:gd name="connsiteY7" fmla="*/ 445330 h 508940"/>
                    <a:gd name="connsiteX8" fmla="*/ 135173 w 278296"/>
                    <a:gd name="connsiteY8" fmla="*/ 485086 h 508940"/>
                    <a:gd name="connsiteX9" fmla="*/ 151075 w 278296"/>
                    <a:gd name="connsiteY9" fmla="*/ 508940 h 508940"/>
                    <a:gd name="connsiteX10" fmla="*/ 206734 w 278296"/>
                    <a:gd name="connsiteY10" fmla="*/ 493038 h 508940"/>
                    <a:gd name="connsiteX11" fmla="*/ 246491 w 278296"/>
                    <a:gd name="connsiteY11" fmla="*/ 421476 h 508940"/>
                    <a:gd name="connsiteX12" fmla="*/ 262393 w 278296"/>
                    <a:gd name="connsiteY12" fmla="*/ 397622 h 508940"/>
                    <a:gd name="connsiteX13" fmla="*/ 238539 w 278296"/>
                    <a:gd name="connsiteY13" fmla="*/ 294255 h 508940"/>
                    <a:gd name="connsiteX14" fmla="*/ 230588 w 278296"/>
                    <a:gd name="connsiteY14" fmla="*/ 262450 h 508940"/>
                    <a:gd name="connsiteX15" fmla="*/ 182880 w 278296"/>
                    <a:gd name="connsiteY15" fmla="*/ 230645 h 508940"/>
                    <a:gd name="connsiteX16" fmla="*/ 190832 w 278296"/>
                    <a:gd name="connsiteY16" fmla="*/ 198839 h 508940"/>
                    <a:gd name="connsiteX17" fmla="*/ 214686 w 278296"/>
                    <a:gd name="connsiteY17" fmla="*/ 190888 h 508940"/>
                    <a:gd name="connsiteX18" fmla="*/ 262393 w 278296"/>
                    <a:gd name="connsiteY18" fmla="*/ 151132 h 508940"/>
                    <a:gd name="connsiteX19" fmla="*/ 278296 w 278296"/>
                    <a:gd name="connsiteY19" fmla="*/ 31862 h 508940"/>
                    <a:gd name="connsiteX20" fmla="*/ 270345 w 278296"/>
                    <a:gd name="connsiteY20" fmla="*/ 57 h 508940"/>
                    <a:gd name="connsiteX21" fmla="*/ 198783 w 278296"/>
                    <a:gd name="connsiteY21" fmla="*/ 31862 h 508940"/>
                    <a:gd name="connsiteX22" fmla="*/ 190832 w 278296"/>
                    <a:gd name="connsiteY22" fmla="*/ 55716 h 508940"/>
                    <a:gd name="connsiteX23" fmla="*/ 182880 w 278296"/>
                    <a:gd name="connsiteY23" fmla="*/ 151132 h 508940"/>
                    <a:gd name="connsiteX24" fmla="*/ 135173 w 278296"/>
                    <a:gd name="connsiteY24" fmla="*/ 135229 h 508940"/>
                    <a:gd name="connsiteX25" fmla="*/ 111319 w 278296"/>
                    <a:gd name="connsiteY25" fmla="*/ 119326 h 508940"/>
                    <a:gd name="connsiteX26" fmla="*/ 87465 w 278296"/>
                    <a:gd name="connsiteY26" fmla="*/ 111375 h 508940"/>
                    <a:gd name="connsiteX27" fmla="*/ 79513 w 278296"/>
                    <a:gd name="connsiteY27" fmla="*/ 87521 h 508940"/>
                    <a:gd name="connsiteX28" fmla="*/ 71562 w 278296"/>
                    <a:gd name="connsiteY28" fmla="*/ 31862 h 508940"/>
                    <a:gd name="connsiteX29" fmla="*/ 23854 w 278296"/>
                    <a:gd name="connsiteY29" fmla="*/ 57 h 508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278296" h="508940">
                      <a:moveTo>
                        <a:pt x="23854" y="57"/>
                      </a:moveTo>
                      <a:cubicBezTo>
                        <a:pt x="14577" y="1382"/>
                        <a:pt x="18942" y="26645"/>
                        <a:pt x="15903" y="39813"/>
                      </a:cubicBezTo>
                      <a:cubicBezTo>
                        <a:pt x="10988" y="61110"/>
                        <a:pt x="0" y="103424"/>
                        <a:pt x="0" y="103424"/>
                      </a:cubicBezTo>
                      <a:cubicBezTo>
                        <a:pt x="11329" y="228036"/>
                        <a:pt x="-22150" y="182937"/>
                        <a:pt x="71562" y="182937"/>
                      </a:cubicBezTo>
                      <a:cubicBezTo>
                        <a:pt x="79943" y="182937"/>
                        <a:pt x="87465" y="188238"/>
                        <a:pt x="95416" y="190888"/>
                      </a:cubicBezTo>
                      <a:cubicBezTo>
                        <a:pt x="113650" y="245594"/>
                        <a:pt x="93337" y="179453"/>
                        <a:pt x="111319" y="278352"/>
                      </a:cubicBezTo>
                      <a:cubicBezTo>
                        <a:pt x="112818" y="286598"/>
                        <a:pt x="116620" y="294255"/>
                        <a:pt x="119270" y="302206"/>
                      </a:cubicBezTo>
                      <a:cubicBezTo>
                        <a:pt x="121920" y="349914"/>
                        <a:pt x="123082" y="397728"/>
                        <a:pt x="127221" y="445330"/>
                      </a:cubicBezTo>
                      <a:cubicBezTo>
                        <a:pt x="128392" y="458794"/>
                        <a:pt x="130428" y="472432"/>
                        <a:pt x="135173" y="485086"/>
                      </a:cubicBezTo>
                      <a:cubicBezTo>
                        <a:pt x="138528" y="494034"/>
                        <a:pt x="145774" y="500989"/>
                        <a:pt x="151075" y="508940"/>
                      </a:cubicBezTo>
                      <a:cubicBezTo>
                        <a:pt x="151350" y="508871"/>
                        <a:pt x="202932" y="496840"/>
                        <a:pt x="206734" y="493038"/>
                      </a:cubicBezTo>
                      <a:cubicBezTo>
                        <a:pt x="256869" y="442903"/>
                        <a:pt x="226495" y="461468"/>
                        <a:pt x="246491" y="421476"/>
                      </a:cubicBezTo>
                      <a:cubicBezTo>
                        <a:pt x="250765" y="412929"/>
                        <a:pt x="257092" y="405573"/>
                        <a:pt x="262393" y="397622"/>
                      </a:cubicBezTo>
                      <a:cubicBezTo>
                        <a:pt x="243935" y="268411"/>
                        <a:pt x="267646" y="410688"/>
                        <a:pt x="238539" y="294255"/>
                      </a:cubicBezTo>
                      <a:cubicBezTo>
                        <a:pt x="235889" y="283653"/>
                        <a:pt x="237784" y="270674"/>
                        <a:pt x="230588" y="262450"/>
                      </a:cubicBezTo>
                      <a:cubicBezTo>
                        <a:pt x="218002" y="248066"/>
                        <a:pt x="182880" y="230645"/>
                        <a:pt x="182880" y="230645"/>
                      </a:cubicBezTo>
                      <a:cubicBezTo>
                        <a:pt x="185531" y="220043"/>
                        <a:pt x="184005" y="207373"/>
                        <a:pt x="190832" y="198839"/>
                      </a:cubicBezTo>
                      <a:cubicBezTo>
                        <a:pt x="196068" y="192294"/>
                        <a:pt x="207189" y="194636"/>
                        <a:pt x="214686" y="190888"/>
                      </a:cubicBezTo>
                      <a:cubicBezTo>
                        <a:pt x="236822" y="179820"/>
                        <a:pt x="244811" y="168713"/>
                        <a:pt x="262393" y="151132"/>
                      </a:cubicBezTo>
                      <a:cubicBezTo>
                        <a:pt x="278168" y="103812"/>
                        <a:pt x="278296" y="109692"/>
                        <a:pt x="278296" y="31862"/>
                      </a:cubicBezTo>
                      <a:cubicBezTo>
                        <a:pt x="278296" y="20934"/>
                        <a:pt x="272995" y="10659"/>
                        <a:pt x="270345" y="57"/>
                      </a:cubicBezTo>
                      <a:cubicBezTo>
                        <a:pt x="213571" y="18981"/>
                        <a:pt x="236584" y="6661"/>
                        <a:pt x="198783" y="31862"/>
                      </a:cubicBezTo>
                      <a:cubicBezTo>
                        <a:pt x="196133" y="39813"/>
                        <a:pt x="191940" y="47408"/>
                        <a:pt x="190832" y="55716"/>
                      </a:cubicBezTo>
                      <a:cubicBezTo>
                        <a:pt x="186614" y="87352"/>
                        <a:pt x="201182" y="124986"/>
                        <a:pt x="182880" y="151132"/>
                      </a:cubicBezTo>
                      <a:cubicBezTo>
                        <a:pt x="173267" y="164864"/>
                        <a:pt x="135173" y="135229"/>
                        <a:pt x="135173" y="135229"/>
                      </a:cubicBezTo>
                      <a:cubicBezTo>
                        <a:pt x="127222" y="129928"/>
                        <a:pt x="119866" y="123600"/>
                        <a:pt x="111319" y="119326"/>
                      </a:cubicBezTo>
                      <a:cubicBezTo>
                        <a:pt x="103822" y="115578"/>
                        <a:pt x="93392" y="117301"/>
                        <a:pt x="87465" y="111375"/>
                      </a:cubicBezTo>
                      <a:cubicBezTo>
                        <a:pt x="81538" y="105448"/>
                        <a:pt x="82164" y="95472"/>
                        <a:pt x="79513" y="87521"/>
                      </a:cubicBezTo>
                      <a:cubicBezTo>
                        <a:pt x="76863" y="68968"/>
                        <a:pt x="86555" y="43107"/>
                        <a:pt x="71562" y="31862"/>
                      </a:cubicBezTo>
                      <a:cubicBezTo>
                        <a:pt x="56569" y="20617"/>
                        <a:pt x="33131" y="-1268"/>
                        <a:pt x="23854" y="57"/>
                      </a:cubicBezTo>
                      <a:close/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rot="18437494">
                  <a:off x="2945636" y="2927558"/>
                  <a:ext cx="134395" cy="292210"/>
                </a:xfrm>
                <a:custGeom>
                  <a:avLst/>
                  <a:gdLst>
                    <a:gd name="connsiteX0" fmla="*/ 23854 w 278296"/>
                    <a:gd name="connsiteY0" fmla="*/ 57 h 508940"/>
                    <a:gd name="connsiteX1" fmla="*/ 15903 w 278296"/>
                    <a:gd name="connsiteY1" fmla="*/ 39813 h 508940"/>
                    <a:gd name="connsiteX2" fmla="*/ 0 w 278296"/>
                    <a:gd name="connsiteY2" fmla="*/ 103424 h 508940"/>
                    <a:gd name="connsiteX3" fmla="*/ 71562 w 278296"/>
                    <a:gd name="connsiteY3" fmla="*/ 182937 h 508940"/>
                    <a:gd name="connsiteX4" fmla="*/ 95416 w 278296"/>
                    <a:gd name="connsiteY4" fmla="*/ 190888 h 508940"/>
                    <a:gd name="connsiteX5" fmla="*/ 111319 w 278296"/>
                    <a:gd name="connsiteY5" fmla="*/ 278352 h 508940"/>
                    <a:gd name="connsiteX6" fmla="*/ 119270 w 278296"/>
                    <a:gd name="connsiteY6" fmla="*/ 302206 h 508940"/>
                    <a:gd name="connsiteX7" fmla="*/ 127221 w 278296"/>
                    <a:gd name="connsiteY7" fmla="*/ 445330 h 508940"/>
                    <a:gd name="connsiteX8" fmla="*/ 135173 w 278296"/>
                    <a:gd name="connsiteY8" fmla="*/ 485086 h 508940"/>
                    <a:gd name="connsiteX9" fmla="*/ 151075 w 278296"/>
                    <a:gd name="connsiteY9" fmla="*/ 508940 h 508940"/>
                    <a:gd name="connsiteX10" fmla="*/ 206734 w 278296"/>
                    <a:gd name="connsiteY10" fmla="*/ 493038 h 508940"/>
                    <a:gd name="connsiteX11" fmla="*/ 246491 w 278296"/>
                    <a:gd name="connsiteY11" fmla="*/ 421476 h 508940"/>
                    <a:gd name="connsiteX12" fmla="*/ 262393 w 278296"/>
                    <a:gd name="connsiteY12" fmla="*/ 397622 h 508940"/>
                    <a:gd name="connsiteX13" fmla="*/ 238539 w 278296"/>
                    <a:gd name="connsiteY13" fmla="*/ 294255 h 508940"/>
                    <a:gd name="connsiteX14" fmla="*/ 230588 w 278296"/>
                    <a:gd name="connsiteY14" fmla="*/ 262450 h 508940"/>
                    <a:gd name="connsiteX15" fmla="*/ 182880 w 278296"/>
                    <a:gd name="connsiteY15" fmla="*/ 230645 h 508940"/>
                    <a:gd name="connsiteX16" fmla="*/ 190832 w 278296"/>
                    <a:gd name="connsiteY16" fmla="*/ 198839 h 508940"/>
                    <a:gd name="connsiteX17" fmla="*/ 214686 w 278296"/>
                    <a:gd name="connsiteY17" fmla="*/ 190888 h 508940"/>
                    <a:gd name="connsiteX18" fmla="*/ 262393 w 278296"/>
                    <a:gd name="connsiteY18" fmla="*/ 151132 h 508940"/>
                    <a:gd name="connsiteX19" fmla="*/ 278296 w 278296"/>
                    <a:gd name="connsiteY19" fmla="*/ 31862 h 508940"/>
                    <a:gd name="connsiteX20" fmla="*/ 270345 w 278296"/>
                    <a:gd name="connsiteY20" fmla="*/ 57 h 508940"/>
                    <a:gd name="connsiteX21" fmla="*/ 198783 w 278296"/>
                    <a:gd name="connsiteY21" fmla="*/ 31862 h 508940"/>
                    <a:gd name="connsiteX22" fmla="*/ 190832 w 278296"/>
                    <a:gd name="connsiteY22" fmla="*/ 55716 h 508940"/>
                    <a:gd name="connsiteX23" fmla="*/ 182880 w 278296"/>
                    <a:gd name="connsiteY23" fmla="*/ 151132 h 508940"/>
                    <a:gd name="connsiteX24" fmla="*/ 135173 w 278296"/>
                    <a:gd name="connsiteY24" fmla="*/ 135229 h 508940"/>
                    <a:gd name="connsiteX25" fmla="*/ 111319 w 278296"/>
                    <a:gd name="connsiteY25" fmla="*/ 119326 h 508940"/>
                    <a:gd name="connsiteX26" fmla="*/ 87465 w 278296"/>
                    <a:gd name="connsiteY26" fmla="*/ 111375 h 508940"/>
                    <a:gd name="connsiteX27" fmla="*/ 79513 w 278296"/>
                    <a:gd name="connsiteY27" fmla="*/ 87521 h 508940"/>
                    <a:gd name="connsiteX28" fmla="*/ 71562 w 278296"/>
                    <a:gd name="connsiteY28" fmla="*/ 31862 h 508940"/>
                    <a:gd name="connsiteX29" fmla="*/ 23854 w 278296"/>
                    <a:gd name="connsiteY29" fmla="*/ 57 h 508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278296" h="508940">
                      <a:moveTo>
                        <a:pt x="23854" y="57"/>
                      </a:moveTo>
                      <a:cubicBezTo>
                        <a:pt x="14577" y="1382"/>
                        <a:pt x="18942" y="26645"/>
                        <a:pt x="15903" y="39813"/>
                      </a:cubicBezTo>
                      <a:cubicBezTo>
                        <a:pt x="10988" y="61110"/>
                        <a:pt x="0" y="103424"/>
                        <a:pt x="0" y="103424"/>
                      </a:cubicBezTo>
                      <a:cubicBezTo>
                        <a:pt x="11329" y="228036"/>
                        <a:pt x="-22150" y="182937"/>
                        <a:pt x="71562" y="182937"/>
                      </a:cubicBezTo>
                      <a:cubicBezTo>
                        <a:pt x="79943" y="182937"/>
                        <a:pt x="87465" y="188238"/>
                        <a:pt x="95416" y="190888"/>
                      </a:cubicBezTo>
                      <a:cubicBezTo>
                        <a:pt x="113650" y="245594"/>
                        <a:pt x="93337" y="179453"/>
                        <a:pt x="111319" y="278352"/>
                      </a:cubicBezTo>
                      <a:cubicBezTo>
                        <a:pt x="112818" y="286598"/>
                        <a:pt x="116620" y="294255"/>
                        <a:pt x="119270" y="302206"/>
                      </a:cubicBezTo>
                      <a:cubicBezTo>
                        <a:pt x="121920" y="349914"/>
                        <a:pt x="123082" y="397728"/>
                        <a:pt x="127221" y="445330"/>
                      </a:cubicBezTo>
                      <a:cubicBezTo>
                        <a:pt x="128392" y="458794"/>
                        <a:pt x="130428" y="472432"/>
                        <a:pt x="135173" y="485086"/>
                      </a:cubicBezTo>
                      <a:cubicBezTo>
                        <a:pt x="138528" y="494034"/>
                        <a:pt x="145774" y="500989"/>
                        <a:pt x="151075" y="508940"/>
                      </a:cubicBezTo>
                      <a:cubicBezTo>
                        <a:pt x="151350" y="508871"/>
                        <a:pt x="202932" y="496840"/>
                        <a:pt x="206734" y="493038"/>
                      </a:cubicBezTo>
                      <a:cubicBezTo>
                        <a:pt x="256869" y="442903"/>
                        <a:pt x="226495" y="461468"/>
                        <a:pt x="246491" y="421476"/>
                      </a:cubicBezTo>
                      <a:cubicBezTo>
                        <a:pt x="250765" y="412929"/>
                        <a:pt x="257092" y="405573"/>
                        <a:pt x="262393" y="397622"/>
                      </a:cubicBezTo>
                      <a:cubicBezTo>
                        <a:pt x="243935" y="268411"/>
                        <a:pt x="267646" y="410688"/>
                        <a:pt x="238539" y="294255"/>
                      </a:cubicBezTo>
                      <a:cubicBezTo>
                        <a:pt x="235889" y="283653"/>
                        <a:pt x="237784" y="270674"/>
                        <a:pt x="230588" y="262450"/>
                      </a:cubicBezTo>
                      <a:cubicBezTo>
                        <a:pt x="218002" y="248066"/>
                        <a:pt x="182880" y="230645"/>
                        <a:pt x="182880" y="230645"/>
                      </a:cubicBezTo>
                      <a:cubicBezTo>
                        <a:pt x="185531" y="220043"/>
                        <a:pt x="184005" y="207373"/>
                        <a:pt x="190832" y="198839"/>
                      </a:cubicBezTo>
                      <a:cubicBezTo>
                        <a:pt x="196068" y="192294"/>
                        <a:pt x="207189" y="194636"/>
                        <a:pt x="214686" y="190888"/>
                      </a:cubicBezTo>
                      <a:cubicBezTo>
                        <a:pt x="236822" y="179820"/>
                        <a:pt x="244811" y="168713"/>
                        <a:pt x="262393" y="151132"/>
                      </a:cubicBezTo>
                      <a:cubicBezTo>
                        <a:pt x="278168" y="103812"/>
                        <a:pt x="278296" y="109692"/>
                        <a:pt x="278296" y="31862"/>
                      </a:cubicBezTo>
                      <a:cubicBezTo>
                        <a:pt x="278296" y="20934"/>
                        <a:pt x="272995" y="10659"/>
                        <a:pt x="270345" y="57"/>
                      </a:cubicBezTo>
                      <a:cubicBezTo>
                        <a:pt x="213571" y="18981"/>
                        <a:pt x="236584" y="6661"/>
                        <a:pt x="198783" y="31862"/>
                      </a:cubicBezTo>
                      <a:cubicBezTo>
                        <a:pt x="196133" y="39813"/>
                        <a:pt x="191940" y="47408"/>
                        <a:pt x="190832" y="55716"/>
                      </a:cubicBezTo>
                      <a:cubicBezTo>
                        <a:pt x="186614" y="87352"/>
                        <a:pt x="201182" y="124986"/>
                        <a:pt x="182880" y="151132"/>
                      </a:cubicBezTo>
                      <a:cubicBezTo>
                        <a:pt x="173267" y="164864"/>
                        <a:pt x="135173" y="135229"/>
                        <a:pt x="135173" y="135229"/>
                      </a:cubicBezTo>
                      <a:cubicBezTo>
                        <a:pt x="127222" y="129928"/>
                        <a:pt x="119866" y="123600"/>
                        <a:pt x="111319" y="119326"/>
                      </a:cubicBezTo>
                      <a:cubicBezTo>
                        <a:pt x="103822" y="115578"/>
                        <a:pt x="93392" y="117301"/>
                        <a:pt x="87465" y="111375"/>
                      </a:cubicBezTo>
                      <a:cubicBezTo>
                        <a:pt x="81538" y="105448"/>
                        <a:pt x="82164" y="95472"/>
                        <a:pt x="79513" y="87521"/>
                      </a:cubicBezTo>
                      <a:cubicBezTo>
                        <a:pt x="76863" y="68968"/>
                        <a:pt x="86555" y="43107"/>
                        <a:pt x="71562" y="31862"/>
                      </a:cubicBezTo>
                      <a:cubicBezTo>
                        <a:pt x="56569" y="20617"/>
                        <a:pt x="33131" y="-1268"/>
                        <a:pt x="23854" y="57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5" name="Group 4"/>
              <p:cNvGrpSpPr/>
              <p:nvPr/>
            </p:nvGrpSpPr>
            <p:grpSpPr bwMode="auto">
              <a:xfrm rot="851717">
                <a:off x="2591920" y="1956141"/>
                <a:ext cx="91411" cy="144059"/>
                <a:chOff x="3688474" y="1916832"/>
                <a:chExt cx="137157" cy="432048"/>
              </a:xfrm>
              <a:solidFill>
                <a:schemeClr val="accent2"/>
              </a:solidFill>
            </p:grpSpPr>
            <p:sp>
              <p:nvSpPr>
                <p:cNvPr id="4" name="Rounded Rectangle 3"/>
                <p:cNvSpPr/>
                <p:nvPr/>
              </p:nvSpPr>
              <p:spPr>
                <a:xfrm>
                  <a:off x="3688474" y="1916832"/>
                  <a:ext cx="45719" cy="432048"/>
                </a:xfrm>
                <a:prstGeom prst="roundRect">
                  <a:avLst/>
                </a:prstGeom>
                <a:grpFill/>
                <a:ln>
                  <a:solidFill>
                    <a:srgbClr val="632523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7" name="Rounded Rectangle 46"/>
                <p:cNvSpPr/>
                <p:nvPr/>
              </p:nvSpPr>
              <p:spPr>
                <a:xfrm>
                  <a:off x="3734193" y="1916832"/>
                  <a:ext cx="45719" cy="432048"/>
                </a:xfrm>
                <a:prstGeom prst="roundRect">
                  <a:avLst/>
                </a:prstGeom>
                <a:grpFill/>
                <a:ln>
                  <a:solidFill>
                    <a:srgbClr val="632523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8" name="Rounded Rectangle 47"/>
                <p:cNvSpPr/>
                <p:nvPr/>
              </p:nvSpPr>
              <p:spPr>
                <a:xfrm>
                  <a:off x="3779912" y="1916832"/>
                  <a:ext cx="45719" cy="432048"/>
                </a:xfrm>
                <a:prstGeom prst="roundRect">
                  <a:avLst/>
                </a:prstGeom>
                <a:grpFill/>
                <a:ln>
                  <a:solidFill>
                    <a:srgbClr val="632523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4461" name="TextBox 53"/>
              <p:cNvSpPr txBox="1">
                <a:spLocks noChangeArrowheads="1"/>
              </p:cNvSpPr>
              <p:nvPr/>
            </p:nvSpPr>
            <p:spPr bwMode="auto">
              <a:xfrm>
                <a:off x="2555615" y="1803065"/>
                <a:ext cx="449131" cy="246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000"/>
                  <a:t> CD3</a:t>
                </a:r>
                <a:endParaRPr lang="en-US" altLang="en-US" sz="1000" baseline="-25000"/>
              </a:p>
            </p:txBody>
          </p:sp>
          <p:sp>
            <p:nvSpPr>
              <p:cNvPr id="14462" name="TextBox 41"/>
              <p:cNvSpPr txBox="1">
                <a:spLocks noChangeArrowheads="1"/>
              </p:cNvSpPr>
              <p:nvPr/>
            </p:nvSpPr>
            <p:spPr bwMode="auto">
              <a:xfrm>
                <a:off x="2123693" y="1628800"/>
                <a:ext cx="449131" cy="246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000"/>
                  <a:t>CD8</a:t>
                </a:r>
                <a:endParaRPr lang="en-US" altLang="en-US" sz="1000" baseline="-25000"/>
              </a:p>
            </p:txBody>
          </p:sp>
          <p:sp>
            <p:nvSpPr>
              <p:cNvPr id="14463" name="TextBox 55"/>
              <p:cNvSpPr txBox="1">
                <a:spLocks noChangeArrowheads="1"/>
              </p:cNvSpPr>
              <p:nvPr/>
            </p:nvSpPr>
            <p:spPr bwMode="auto">
              <a:xfrm>
                <a:off x="1835745" y="1947125"/>
                <a:ext cx="449131" cy="246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000"/>
                  <a:t>TCR</a:t>
                </a:r>
                <a:endParaRPr lang="en-US" altLang="en-US" sz="1000" baseline="-25000"/>
              </a:p>
            </p:txBody>
          </p:sp>
          <p:grpSp>
            <p:nvGrpSpPr>
              <p:cNvPr id="14464" name="Group 14"/>
              <p:cNvGrpSpPr>
                <a:grpSpLocks/>
              </p:cNvGrpSpPr>
              <p:nvPr/>
            </p:nvGrpSpPr>
            <p:grpSpPr bwMode="auto">
              <a:xfrm rot="-5687292">
                <a:off x="2015671" y="2127263"/>
                <a:ext cx="144059" cy="215962"/>
                <a:chOff x="4218897" y="2636912"/>
                <a:chExt cx="209087" cy="393868"/>
              </a:xfrm>
            </p:grpSpPr>
            <p:sp>
              <p:nvSpPr>
                <p:cNvPr id="13" name="Rounded Rectangle 12"/>
                <p:cNvSpPr>
                  <a:spLocks noChangeArrowheads="1"/>
                </p:cNvSpPr>
                <p:nvPr/>
              </p:nvSpPr>
              <p:spPr bwMode="auto">
                <a:xfrm rot="2057665">
                  <a:off x="4254135" y="2665422"/>
                  <a:ext cx="43778" cy="338763"/>
                </a:xfrm>
                <a:prstGeom prst="roundRect">
                  <a:avLst>
                    <a:gd name="adj" fmla="val 16667"/>
                  </a:avLst>
                </a:prstGeom>
                <a:gradFill rotWithShape="1">
                  <a:gsLst>
                    <a:gs pos="0">
                      <a:srgbClr val="3A7CCB"/>
                    </a:gs>
                    <a:gs pos="20000">
                      <a:srgbClr val="3C7BC7"/>
                    </a:gs>
                    <a:gs pos="100000">
                      <a:srgbClr val="2C5D98"/>
                    </a:gs>
                  </a:gsLst>
                  <a:lin ang="5400000"/>
                </a:gradFill>
                <a:ln w="9525">
                  <a:solidFill>
                    <a:srgbClr val="4A7EBB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8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6" name="Pie 5"/>
                <p:cNvSpPr>
                  <a:spLocks/>
                </p:cNvSpPr>
                <p:nvPr/>
              </p:nvSpPr>
              <p:spPr bwMode="auto">
                <a:xfrm>
                  <a:off x="4310562" y="2612195"/>
                  <a:ext cx="140548" cy="144770"/>
                </a:xfrm>
                <a:custGeom>
                  <a:avLst/>
                  <a:gdLst>
                    <a:gd name="T0" fmla="*/ 140564 w 140546"/>
                    <a:gd name="T1" fmla="*/ 72387 h 144763"/>
                    <a:gd name="T2" fmla="*/ 70282 w 140546"/>
                    <a:gd name="T3" fmla="*/ 144773 h 144763"/>
                    <a:gd name="T4" fmla="*/ 0 w 140546"/>
                    <a:gd name="T5" fmla="*/ 72387 h 144763"/>
                    <a:gd name="T6" fmla="*/ 70282 w 140546"/>
                    <a:gd name="T7" fmla="*/ 0 h 144763"/>
                    <a:gd name="T8" fmla="*/ 70282 w 140546"/>
                    <a:gd name="T9" fmla="*/ 72387 h 144763"/>
                    <a:gd name="T10" fmla="*/ 140564 w 140546"/>
                    <a:gd name="T11" fmla="*/ 72387 h 14476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40546" h="144763">
                      <a:moveTo>
                        <a:pt x="140546" y="72382"/>
                      </a:moveTo>
                      <a:cubicBezTo>
                        <a:pt x="140546" y="112357"/>
                        <a:pt x="109084" y="144764"/>
                        <a:pt x="70273" y="144764"/>
                      </a:cubicBezTo>
                      <a:cubicBezTo>
                        <a:pt x="31462" y="144764"/>
                        <a:pt x="0" y="112357"/>
                        <a:pt x="0" y="72382"/>
                      </a:cubicBezTo>
                      <a:cubicBezTo>
                        <a:pt x="0" y="32407"/>
                        <a:pt x="31462" y="0"/>
                        <a:pt x="70273" y="0"/>
                      </a:cubicBezTo>
                      <a:lnTo>
                        <a:pt x="70273" y="72382"/>
                      </a:lnTo>
                      <a:lnTo>
                        <a:pt x="140546" y="72382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A7CCB"/>
                    </a:gs>
                    <a:gs pos="20000">
                      <a:srgbClr val="3C7BC7"/>
                    </a:gs>
                    <a:gs pos="100000">
                      <a:srgbClr val="2C5D98"/>
                    </a:gs>
                  </a:gsLst>
                  <a:lin ang="5400000"/>
                </a:gradFill>
                <a:ln w="9525" cap="flat" cmpd="sng">
                  <a:solidFill>
                    <a:srgbClr val="4A7EBB"/>
                  </a:solidFill>
                  <a:prstDash val="solid"/>
                  <a:round/>
                  <a:headEnd/>
                  <a:tailEnd/>
                </a:ln>
                <a:effectLst>
                  <a:outerShdw blurRad="40000" dist="23000" dir="5400000" rotWithShape="0">
                    <a:srgbClr val="000000">
                      <a:alpha val="34998"/>
                    </a:srgbClr>
                  </a:outerShdw>
                </a:effectLst>
              </p:spPr>
              <p:txBody>
                <a:bodyPr anchor="ctr"/>
                <a:lstStyle/>
                <a:p>
                  <a:endParaRPr lang="en-GB"/>
                </a:p>
              </p:txBody>
            </p:sp>
          </p:grpSp>
          <p:sp>
            <p:nvSpPr>
              <p:cNvPr id="14465" name="TextBox 60"/>
              <p:cNvSpPr txBox="1">
                <a:spLocks noChangeArrowheads="1"/>
              </p:cNvSpPr>
              <p:nvPr/>
            </p:nvSpPr>
            <p:spPr bwMode="auto">
              <a:xfrm>
                <a:off x="1691771" y="2235244"/>
                <a:ext cx="521118" cy="246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000"/>
                  <a:t>TIM3</a:t>
                </a:r>
                <a:endParaRPr lang="en-US" altLang="en-US" sz="1000" baseline="-25000"/>
              </a:p>
            </p:txBody>
          </p:sp>
          <p:grpSp>
            <p:nvGrpSpPr>
              <p:cNvPr id="22" name="Group 21"/>
              <p:cNvGrpSpPr/>
              <p:nvPr/>
            </p:nvGrpSpPr>
            <p:grpSpPr bwMode="auto">
              <a:xfrm rot="3781456">
                <a:off x="2865699" y="2127059"/>
                <a:ext cx="110707" cy="279133"/>
                <a:chOff x="3923928" y="1988840"/>
                <a:chExt cx="72008" cy="418475"/>
              </a:xfrm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>
                  <a:rot lat="0" lon="1500000" rev="0"/>
                </a:camera>
                <a:lightRig rig="threePt" dir="t"/>
              </a:scene3d>
            </p:grpSpPr>
            <p:sp>
              <p:nvSpPr>
                <p:cNvPr id="20" name="Freeform 19"/>
                <p:cNvSpPr/>
                <p:nvPr/>
              </p:nvSpPr>
              <p:spPr>
                <a:xfrm>
                  <a:off x="3934215" y="2022949"/>
                  <a:ext cx="50608" cy="384366"/>
                </a:xfrm>
                <a:custGeom>
                  <a:avLst/>
                  <a:gdLst>
                    <a:gd name="connsiteX0" fmla="*/ 0 w 50608"/>
                    <a:gd name="connsiteY0" fmla="*/ 0 h 384366"/>
                    <a:gd name="connsiteX1" fmla="*/ 0 w 50608"/>
                    <a:gd name="connsiteY1" fmla="*/ 0 h 384366"/>
                    <a:gd name="connsiteX2" fmla="*/ 33422 w 50608"/>
                    <a:gd name="connsiteY2" fmla="*/ 384366 h 384366"/>
                    <a:gd name="connsiteX3" fmla="*/ 50133 w 50608"/>
                    <a:gd name="connsiteY3" fmla="*/ 359299 h 384366"/>
                    <a:gd name="connsiteX4" fmla="*/ 41778 w 50608"/>
                    <a:gd name="connsiteY4" fmla="*/ 75202 h 384366"/>
                    <a:gd name="connsiteX5" fmla="*/ 41778 w 50608"/>
                    <a:gd name="connsiteY5" fmla="*/ 33423 h 3843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0608" h="384366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26334" y="351126"/>
                        <a:pt x="6702" y="224028"/>
                        <a:pt x="33422" y="384366"/>
                      </a:cubicBezTo>
                      <a:cubicBezTo>
                        <a:pt x="38992" y="376010"/>
                        <a:pt x="49862" y="369338"/>
                        <a:pt x="50133" y="359299"/>
                      </a:cubicBezTo>
                      <a:cubicBezTo>
                        <a:pt x="52693" y="264594"/>
                        <a:pt x="44206" y="169911"/>
                        <a:pt x="41778" y="75202"/>
                      </a:cubicBezTo>
                      <a:cubicBezTo>
                        <a:pt x="41421" y="61280"/>
                        <a:pt x="41778" y="47349"/>
                        <a:pt x="41778" y="33423"/>
                      </a:cubicBezTo>
                    </a:path>
                  </a:pathLst>
                </a:custGeom>
                <a:grpFill/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3923928" y="1988840"/>
                  <a:ext cx="72008" cy="72008"/>
                </a:xfrm>
                <a:prstGeom prst="ellipse">
                  <a:avLst/>
                </a:prstGeom>
                <a:grpFill/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4467" name="TextBox 64"/>
              <p:cNvSpPr txBox="1">
                <a:spLocks noChangeArrowheads="1"/>
              </p:cNvSpPr>
              <p:nvPr/>
            </p:nvSpPr>
            <p:spPr bwMode="auto">
              <a:xfrm>
                <a:off x="2915551" y="1803065"/>
                <a:ext cx="575896" cy="246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000"/>
                  <a:t> 1B11</a:t>
                </a:r>
                <a:endParaRPr lang="en-US" altLang="en-US" sz="1000" baseline="-25000"/>
              </a:p>
            </p:txBody>
          </p:sp>
          <p:grpSp>
            <p:nvGrpSpPr>
              <p:cNvPr id="69" name="Group 68"/>
              <p:cNvGrpSpPr/>
              <p:nvPr/>
            </p:nvGrpSpPr>
            <p:grpSpPr bwMode="auto">
              <a:xfrm rot="3781456">
                <a:off x="2750691" y="1949030"/>
                <a:ext cx="164276" cy="302802"/>
                <a:chOff x="3923928" y="1988840"/>
                <a:chExt cx="72008" cy="418475"/>
              </a:xfrm>
              <a:solidFill>
                <a:schemeClr val="accent4"/>
              </a:solidFill>
              <a:scene3d>
                <a:camera prst="orthographicFront">
                  <a:rot lat="0" lon="1500000" rev="0"/>
                </a:camera>
                <a:lightRig rig="threePt" dir="t"/>
              </a:scene3d>
            </p:grpSpPr>
            <p:sp>
              <p:nvSpPr>
                <p:cNvPr id="70" name="Freeform 69"/>
                <p:cNvSpPr/>
                <p:nvPr/>
              </p:nvSpPr>
              <p:spPr>
                <a:xfrm>
                  <a:off x="3934215" y="2022949"/>
                  <a:ext cx="50608" cy="384366"/>
                </a:xfrm>
                <a:custGeom>
                  <a:avLst/>
                  <a:gdLst>
                    <a:gd name="connsiteX0" fmla="*/ 0 w 50608"/>
                    <a:gd name="connsiteY0" fmla="*/ 0 h 384366"/>
                    <a:gd name="connsiteX1" fmla="*/ 0 w 50608"/>
                    <a:gd name="connsiteY1" fmla="*/ 0 h 384366"/>
                    <a:gd name="connsiteX2" fmla="*/ 33422 w 50608"/>
                    <a:gd name="connsiteY2" fmla="*/ 384366 h 384366"/>
                    <a:gd name="connsiteX3" fmla="*/ 50133 w 50608"/>
                    <a:gd name="connsiteY3" fmla="*/ 359299 h 384366"/>
                    <a:gd name="connsiteX4" fmla="*/ 41778 w 50608"/>
                    <a:gd name="connsiteY4" fmla="*/ 75202 h 384366"/>
                    <a:gd name="connsiteX5" fmla="*/ 41778 w 50608"/>
                    <a:gd name="connsiteY5" fmla="*/ 33423 h 3843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0608" h="384366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26334" y="351126"/>
                        <a:pt x="6702" y="224028"/>
                        <a:pt x="33422" y="384366"/>
                      </a:cubicBezTo>
                      <a:cubicBezTo>
                        <a:pt x="38992" y="376010"/>
                        <a:pt x="49862" y="369338"/>
                        <a:pt x="50133" y="359299"/>
                      </a:cubicBezTo>
                      <a:cubicBezTo>
                        <a:pt x="52693" y="264594"/>
                        <a:pt x="44206" y="169911"/>
                        <a:pt x="41778" y="75202"/>
                      </a:cubicBezTo>
                      <a:cubicBezTo>
                        <a:pt x="41421" y="61280"/>
                        <a:pt x="41778" y="47349"/>
                        <a:pt x="41778" y="33423"/>
                      </a:cubicBezTo>
                    </a:path>
                  </a:pathLst>
                </a:custGeom>
                <a:grpFill/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3923928" y="1988840"/>
                  <a:ext cx="72008" cy="72008"/>
                </a:xfrm>
                <a:prstGeom prst="ellipse">
                  <a:avLst/>
                </a:prstGeom>
                <a:grpFill/>
                <a:ln>
                  <a:solidFill>
                    <a:schemeClr val="accent4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4469" name="TextBox 71"/>
              <p:cNvSpPr txBox="1">
                <a:spLocks noChangeArrowheads="1"/>
              </p:cNvSpPr>
              <p:nvPr/>
            </p:nvSpPr>
            <p:spPr bwMode="auto">
              <a:xfrm>
                <a:off x="2987538" y="2060978"/>
                <a:ext cx="575896" cy="246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000"/>
                  <a:t>LAG3</a:t>
                </a:r>
                <a:endParaRPr lang="en-US" altLang="en-US" sz="1000" baseline="-25000"/>
              </a:p>
            </p:txBody>
          </p:sp>
        </p:grpSp>
        <p:sp>
          <p:nvSpPr>
            <p:cNvPr id="14458" name="Tekstboks 111"/>
            <p:cNvSpPr txBox="1">
              <a:spLocks noChangeArrowheads="1"/>
            </p:cNvSpPr>
            <p:nvPr/>
          </p:nvSpPr>
          <p:spPr bwMode="auto">
            <a:xfrm>
              <a:off x="1116013" y="2862203"/>
              <a:ext cx="1657329" cy="13238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000"/>
                <a:t>Generated in chronic antigen- mediated TCR stimulation. </a:t>
              </a:r>
            </a:p>
            <a:p>
              <a:endParaRPr lang="en-US" altLang="en-US" sz="1000"/>
            </a:p>
            <a:p>
              <a:r>
                <a:rPr lang="en-US" altLang="en-US" sz="1000"/>
                <a:t>Express inhibitory receptors and lack effector cytokine production; not effective in antiviral immune responses. </a:t>
              </a:r>
            </a:p>
          </p:txBody>
        </p:sp>
      </p:grpSp>
      <p:grpSp>
        <p:nvGrpSpPr>
          <p:cNvPr id="14340" name="Group 7"/>
          <p:cNvGrpSpPr>
            <a:grpSpLocks/>
          </p:cNvGrpSpPr>
          <p:nvPr/>
        </p:nvGrpSpPr>
        <p:grpSpPr bwMode="auto">
          <a:xfrm>
            <a:off x="7098981" y="1932402"/>
            <a:ext cx="1889125" cy="1960563"/>
            <a:chOff x="4738259" y="4694238"/>
            <a:chExt cx="1889554" cy="1962399"/>
          </a:xfrm>
        </p:grpSpPr>
        <p:sp>
          <p:nvSpPr>
            <p:cNvPr id="14446" name="TextBox 41"/>
            <p:cNvSpPr txBox="1">
              <a:spLocks noChangeArrowheads="1"/>
            </p:cNvSpPr>
            <p:nvPr/>
          </p:nvSpPr>
          <p:spPr bwMode="auto">
            <a:xfrm>
              <a:off x="4787900" y="5210175"/>
              <a:ext cx="515990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l-GR" altLang="en-US" sz="1400" b="1"/>
                <a:t>γδ </a:t>
              </a:r>
              <a:endParaRPr lang="el-GR" altLang="en-US" sz="1400"/>
            </a:p>
            <a:p>
              <a:endParaRPr lang="en-US" altLang="en-US" sz="1400" b="1" baseline="-25000"/>
            </a:p>
          </p:txBody>
        </p:sp>
        <p:grpSp>
          <p:nvGrpSpPr>
            <p:cNvPr id="14447" name="Group 56"/>
            <p:cNvGrpSpPr>
              <a:grpSpLocks/>
            </p:cNvGrpSpPr>
            <p:nvPr/>
          </p:nvGrpSpPr>
          <p:grpSpPr bwMode="auto">
            <a:xfrm>
              <a:off x="4738259" y="4694238"/>
              <a:ext cx="1313290" cy="750887"/>
              <a:chOff x="5779202" y="1988840"/>
              <a:chExt cx="1313078" cy="749424"/>
            </a:xfrm>
          </p:grpSpPr>
          <p:grpSp>
            <p:nvGrpSpPr>
              <p:cNvPr id="14449" name="Group 24"/>
              <p:cNvGrpSpPr>
                <a:grpSpLocks/>
              </p:cNvGrpSpPr>
              <p:nvPr/>
            </p:nvGrpSpPr>
            <p:grpSpPr bwMode="auto">
              <a:xfrm rot="-5400000">
                <a:off x="6206753" y="2226295"/>
                <a:ext cx="533400" cy="490538"/>
                <a:chOff x="2051720" y="3573016"/>
                <a:chExt cx="504056" cy="432048"/>
              </a:xfrm>
            </p:grpSpPr>
            <p:sp>
              <p:nvSpPr>
                <p:cNvPr id="431" name="Oval 430"/>
                <p:cNvSpPr>
                  <a:spLocks noChangeArrowheads="1"/>
                </p:cNvSpPr>
                <p:nvPr/>
              </p:nvSpPr>
              <p:spPr bwMode="auto">
                <a:xfrm>
                  <a:off x="2061547" y="3562102"/>
                  <a:ext cx="505043" cy="433474"/>
                </a:xfrm>
                <a:prstGeom prst="ellipse">
                  <a:avLst/>
                </a:prstGeom>
                <a:solidFill>
                  <a:srgbClr val="F2DCDB"/>
                </a:solidFill>
                <a:ln w="9525">
                  <a:solidFill>
                    <a:srgbClr val="C3D69B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8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432" name="Oval 431"/>
                <p:cNvSpPr>
                  <a:spLocks noChangeArrowheads="1"/>
                </p:cNvSpPr>
                <p:nvPr/>
              </p:nvSpPr>
              <p:spPr bwMode="auto">
                <a:xfrm>
                  <a:off x="2122991" y="3632018"/>
                  <a:ext cx="289239" cy="289449"/>
                </a:xfrm>
                <a:prstGeom prst="ellipse">
                  <a:avLst/>
                </a:prstGeom>
                <a:solidFill>
                  <a:srgbClr val="953735"/>
                </a:solidFill>
                <a:ln w="9525">
                  <a:solidFill>
                    <a:srgbClr val="4F6228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8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</p:grpSp>
          <p:sp>
            <p:nvSpPr>
              <p:cNvPr id="14450" name="TextBox 111"/>
              <p:cNvSpPr txBox="1">
                <a:spLocks noChangeArrowheads="1"/>
              </p:cNvSpPr>
              <p:nvPr/>
            </p:nvSpPr>
            <p:spPr bwMode="auto">
              <a:xfrm>
                <a:off x="5779202" y="2122555"/>
                <a:ext cx="593313" cy="2460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l-GR" altLang="en-US" sz="1000"/>
                  <a:t>γδ</a:t>
                </a:r>
                <a:r>
                  <a:rPr lang="pt-PT" altLang="en-US" sz="1000"/>
                  <a:t> </a:t>
                </a:r>
                <a:r>
                  <a:rPr lang="en-US" altLang="en-US" sz="1000"/>
                  <a:t>TCR</a:t>
                </a:r>
                <a:endParaRPr lang="en-US" altLang="en-US" sz="1000" baseline="-25000"/>
              </a:p>
            </p:txBody>
          </p:sp>
          <p:sp>
            <p:nvSpPr>
              <p:cNvPr id="420" name="Freeform 419"/>
              <p:cNvSpPr/>
              <p:nvPr/>
            </p:nvSpPr>
            <p:spPr bwMode="auto">
              <a:xfrm rot="21332866">
                <a:off x="6164989" y="2009457"/>
                <a:ext cx="133359" cy="263258"/>
              </a:xfrm>
              <a:custGeom>
                <a:avLst/>
                <a:gdLst>
                  <a:gd name="connsiteX0" fmla="*/ 23854 w 278296"/>
                  <a:gd name="connsiteY0" fmla="*/ 57 h 508940"/>
                  <a:gd name="connsiteX1" fmla="*/ 15903 w 278296"/>
                  <a:gd name="connsiteY1" fmla="*/ 39813 h 508940"/>
                  <a:gd name="connsiteX2" fmla="*/ 0 w 278296"/>
                  <a:gd name="connsiteY2" fmla="*/ 103424 h 508940"/>
                  <a:gd name="connsiteX3" fmla="*/ 71562 w 278296"/>
                  <a:gd name="connsiteY3" fmla="*/ 182937 h 508940"/>
                  <a:gd name="connsiteX4" fmla="*/ 95416 w 278296"/>
                  <a:gd name="connsiteY4" fmla="*/ 190888 h 508940"/>
                  <a:gd name="connsiteX5" fmla="*/ 111319 w 278296"/>
                  <a:gd name="connsiteY5" fmla="*/ 278352 h 508940"/>
                  <a:gd name="connsiteX6" fmla="*/ 119270 w 278296"/>
                  <a:gd name="connsiteY6" fmla="*/ 302206 h 508940"/>
                  <a:gd name="connsiteX7" fmla="*/ 127221 w 278296"/>
                  <a:gd name="connsiteY7" fmla="*/ 445330 h 508940"/>
                  <a:gd name="connsiteX8" fmla="*/ 135173 w 278296"/>
                  <a:gd name="connsiteY8" fmla="*/ 485086 h 508940"/>
                  <a:gd name="connsiteX9" fmla="*/ 151075 w 278296"/>
                  <a:gd name="connsiteY9" fmla="*/ 508940 h 508940"/>
                  <a:gd name="connsiteX10" fmla="*/ 206734 w 278296"/>
                  <a:gd name="connsiteY10" fmla="*/ 493038 h 508940"/>
                  <a:gd name="connsiteX11" fmla="*/ 246491 w 278296"/>
                  <a:gd name="connsiteY11" fmla="*/ 421476 h 508940"/>
                  <a:gd name="connsiteX12" fmla="*/ 262393 w 278296"/>
                  <a:gd name="connsiteY12" fmla="*/ 397622 h 508940"/>
                  <a:gd name="connsiteX13" fmla="*/ 238539 w 278296"/>
                  <a:gd name="connsiteY13" fmla="*/ 294255 h 508940"/>
                  <a:gd name="connsiteX14" fmla="*/ 230588 w 278296"/>
                  <a:gd name="connsiteY14" fmla="*/ 262450 h 508940"/>
                  <a:gd name="connsiteX15" fmla="*/ 182880 w 278296"/>
                  <a:gd name="connsiteY15" fmla="*/ 230645 h 508940"/>
                  <a:gd name="connsiteX16" fmla="*/ 190832 w 278296"/>
                  <a:gd name="connsiteY16" fmla="*/ 198839 h 508940"/>
                  <a:gd name="connsiteX17" fmla="*/ 214686 w 278296"/>
                  <a:gd name="connsiteY17" fmla="*/ 190888 h 508940"/>
                  <a:gd name="connsiteX18" fmla="*/ 262393 w 278296"/>
                  <a:gd name="connsiteY18" fmla="*/ 151132 h 508940"/>
                  <a:gd name="connsiteX19" fmla="*/ 278296 w 278296"/>
                  <a:gd name="connsiteY19" fmla="*/ 31862 h 508940"/>
                  <a:gd name="connsiteX20" fmla="*/ 270345 w 278296"/>
                  <a:gd name="connsiteY20" fmla="*/ 57 h 508940"/>
                  <a:gd name="connsiteX21" fmla="*/ 198783 w 278296"/>
                  <a:gd name="connsiteY21" fmla="*/ 31862 h 508940"/>
                  <a:gd name="connsiteX22" fmla="*/ 190832 w 278296"/>
                  <a:gd name="connsiteY22" fmla="*/ 55716 h 508940"/>
                  <a:gd name="connsiteX23" fmla="*/ 182880 w 278296"/>
                  <a:gd name="connsiteY23" fmla="*/ 151132 h 508940"/>
                  <a:gd name="connsiteX24" fmla="*/ 135173 w 278296"/>
                  <a:gd name="connsiteY24" fmla="*/ 135229 h 508940"/>
                  <a:gd name="connsiteX25" fmla="*/ 111319 w 278296"/>
                  <a:gd name="connsiteY25" fmla="*/ 119326 h 508940"/>
                  <a:gd name="connsiteX26" fmla="*/ 87465 w 278296"/>
                  <a:gd name="connsiteY26" fmla="*/ 111375 h 508940"/>
                  <a:gd name="connsiteX27" fmla="*/ 79513 w 278296"/>
                  <a:gd name="connsiteY27" fmla="*/ 87521 h 508940"/>
                  <a:gd name="connsiteX28" fmla="*/ 71562 w 278296"/>
                  <a:gd name="connsiteY28" fmla="*/ 31862 h 508940"/>
                  <a:gd name="connsiteX29" fmla="*/ 23854 w 278296"/>
                  <a:gd name="connsiteY29" fmla="*/ 57 h 508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78296" h="508940">
                    <a:moveTo>
                      <a:pt x="23854" y="57"/>
                    </a:moveTo>
                    <a:cubicBezTo>
                      <a:pt x="14577" y="1382"/>
                      <a:pt x="18942" y="26645"/>
                      <a:pt x="15903" y="39813"/>
                    </a:cubicBezTo>
                    <a:cubicBezTo>
                      <a:pt x="10988" y="61110"/>
                      <a:pt x="0" y="103424"/>
                      <a:pt x="0" y="103424"/>
                    </a:cubicBezTo>
                    <a:cubicBezTo>
                      <a:pt x="11329" y="228036"/>
                      <a:pt x="-22150" y="182937"/>
                      <a:pt x="71562" y="182937"/>
                    </a:cubicBezTo>
                    <a:cubicBezTo>
                      <a:pt x="79943" y="182937"/>
                      <a:pt x="87465" y="188238"/>
                      <a:pt x="95416" y="190888"/>
                    </a:cubicBezTo>
                    <a:cubicBezTo>
                      <a:pt x="113650" y="245594"/>
                      <a:pt x="93337" y="179453"/>
                      <a:pt x="111319" y="278352"/>
                    </a:cubicBezTo>
                    <a:cubicBezTo>
                      <a:pt x="112818" y="286598"/>
                      <a:pt x="116620" y="294255"/>
                      <a:pt x="119270" y="302206"/>
                    </a:cubicBezTo>
                    <a:cubicBezTo>
                      <a:pt x="121920" y="349914"/>
                      <a:pt x="123082" y="397728"/>
                      <a:pt x="127221" y="445330"/>
                    </a:cubicBezTo>
                    <a:cubicBezTo>
                      <a:pt x="128392" y="458794"/>
                      <a:pt x="130428" y="472432"/>
                      <a:pt x="135173" y="485086"/>
                    </a:cubicBezTo>
                    <a:cubicBezTo>
                      <a:pt x="138528" y="494034"/>
                      <a:pt x="145774" y="500989"/>
                      <a:pt x="151075" y="508940"/>
                    </a:cubicBezTo>
                    <a:cubicBezTo>
                      <a:pt x="151350" y="508871"/>
                      <a:pt x="202932" y="496840"/>
                      <a:pt x="206734" y="493038"/>
                    </a:cubicBezTo>
                    <a:cubicBezTo>
                      <a:pt x="256869" y="442903"/>
                      <a:pt x="226495" y="461468"/>
                      <a:pt x="246491" y="421476"/>
                    </a:cubicBezTo>
                    <a:cubicBezTo>
                      <a:pt x="250765" y="412929"/>
                      <a:pt x="257092" y="405573"/>
                      <a:pt x="262393" y="397622"/>
                    </a:cubicBezTo>
                    <a:cubicBezTo>
                      <a:pt x="243935" y="268411"/>
                      <a:pt x="267646" y="410688"/>
                      <a:pt x="238539" y="294255"/>
                    </a:cubicBezTo>
                    <a:cubicBezTo>
                      <a:pt x="235889" y="283653"/>
                      <a:pt x="237784" y="270674"/>
                      <a:pt x="230588" y="262450"/>
                    </a:cubicBezTo>
                    <a:cubicBezTo>
                      <a:pt x="218002" y="248066"/>
                      <a:pt x="182880" y="230645"/>
                      <a:pt x="182880" y="230645"/>
                    </a:cubicBezTo>
                    <a:cubicBezTo>
                      <a:pt x="185531" y="220043"/>
                      <a:pt x="184005" y="207373"/>
                      <a:pt x="190832" y="198839"/>
                    </a:cubicBezTo>
                    <a:cubicBezTo>
                      <a:pt x="196068" y="192294"/>
                      <a:pt x="207189" y="194636"/>
                      <a:pt x="214686" y="190888"/>
                    </a:cubicBezTo>
                    <a:cubicBezTo>
                      <a:pt x="236822" y="179820"/>
                      <a:pt x="244811" y="168713"/>
                      <a:pt x="262393" y="151132"/>
                    </a:cubicBezTo>
                    <a:cubicBezTo>
                      <a:pt x="278168" y="103812"/>
                      <a:pt x="278296" y="109692"/>
                      <a:pt x="278296" y="31862"/>
                    </a:cubicBezTo>
                    <a:cubicBezTo>
                      <a:pt x="278296" y="20934"/>
                      <a:pt x="272995" y="10659"/>
                      <a:pt x="270345" y="57"/>
                    </a:cubicBezTo>
                    <a:cubicBezTo>
                      <a:pt x="213571" y="18981"/>
                      <a:pt x="236584" y="6661"/>
                      <a:pt x="198783" y="31862"/>
                    </a:cubicBezTo>
                    <a:cubicBezTo>
                      <a:pt x="196133" y="39813"/>
                      <a:pt x="191940" y="47408"/>
                      <a:pt x="190832" y="55716"/>
                    </a:cubicBezTo>
                    <a:cubicBezTo>
                      <a:pt x="186614" y="87352"/>
                      <a:pt x="201182" y="124986"/>
                      <a:pt x="182880" y="151132"/>
                    </a:cubicBezTo>
                    <a:cubicBezTo>
                      <a:pt x="173267" y="164864"/>
                      <a:pt x="135173" y="135229"/>
                      <a:pt x="135173" y="135229"/>
                    </a:cubicBezTo>
                    <a:cubicBezTo>
                      <a:pt x="127222" y="129928"/>
                      <a:pt x="119866" y="123600"/>
                      <a:pt x="111319" y="119326"/>
                    </a:cubicBezTo>
                    <a:cubicBezTo>
                      <a:pt x="103822" y="115578"/>
                      <a:pt x="93392" y="117301"/>
                      <a:pt x="87465" y="111375"/>
                    </a:cubicBezTo>
                    <a:cubicBezTo>
                      <a:pt x="81538" y="105448"/>
                      <a:pt x="82164" y="95472"/>
                      <a:pt x="79513" y="87521"/>
                    </a:cubicBezTo>
                    <a:cubicBezTo>
                      <a:pt x="76863" y="68968"/>
                      <a:pt x="86555" y="43107"/>
                      <a:pt x="71562" y="31862"/>
                    </a:cubicBezTo>
                    <a:cubicBezTo>
                      <a:pt x="56569" y="20617"/>
                      <a:pt x="33131" y="-1268"/>
                      <a:pt x="23854" y="5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grpSp>
            <p:nvGrpSpPr>
              <p:cNvPr id="421" name="Group 420"/>
              <p:cNvGrpSpPr/>
              <p:nvPr/>
            </p:nvGrpSpPr>
            <p:grpSpPr>
              <a:xfrm rot="851717">
                <a:off x="6624539" y="2165654"/>
                <a:ext cx="91438" cy="144016"/>
                <a:chOff x="3688474" y="1916832"/>
                <a:chExt cx="137157" cy="432048"/>
              </a:xfrm>
              <a:solidFill>
                <a:schemeClr val="accent2"/>
              </a:solidFill>
            </p:grpSpPr>
            <p:sp>
              <p:nvSpPr>
                <p:cNvPr id="428" name="Rounded Rectangle 427"/>
                <p:cNvSpPr/>
                <p:nvPr/>
              </p:nvSpPr>
              <p:spPr>
                <a:xfrm>
                  <a:off x="3688474" y="1916832"/>
                  <a:ext cx="45719" cy="432048"/>
                </a:xfrm>
                <a:prstGeom prst="roundRect">
                  <a:avLst/>
                </a:prstGeom>
                <a:grpFill/>
                <a:ln>
                  <a:solidFill>
                    <a:srgbClr val="632523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9" name="Rounded Rectangle 428"/>
                <p:cNvSpPr/>
                <p:nvPr/>
              </p:nvSpPr>
              <p:spPr>
                <a:xfrm>
                  <a:off x="3734193" y="1916832"/>
                  <a:ext cx="45719" cy="432048"/>
                </a:xfrm>
                <a:prstGeom prst="roundRect">
                  <a:avLst/>
                </a:prstGeom>
                <a:grpFill/>
                <a:ln>
                  <a:solidFill>
                    <a:srgbClr val="632523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0" name="Rounded Rectangle 429"/>
                <p:cNvSpPr/>
                <p:nvPr/>
              </p:nvSpPr>
              <p:spPr>
                <a:xfrm>
                  <a:off x="3779912" y="1916832"/>
                  <a:ext cx="45719" cy="432048"/>
                </a:xfrm>
                <a:prstGeom prst="roundRect">
                  <a:avLst/>
                </a:prstGeom>
                <a:grpFill/>
                <a:ln>
                  <a:solidFill>
                    <a:srgbClr val="632523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4453" name="TextBox 119"/>
              <p:cNvSpPr txBox="1">
                <a:spLocks noChangeArrowheads="1"/>
              </p:cNvSpPr>
              <p:nvPr/>
            </p:nvSpPr>
            <p:spPr bwMode="auto">
              <a:xfrm>
                <a:off x="6643018" y="1988840"/>
                <a:ext cx="449262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000"/>
                  <a:t> CD3</a:t>
                </a:r>
                <a:endParaRPr lang="en-US" altLang="en-US" sz="1000" baseline="-25000"/>
              </a:p>
            </p:txBody>
          </p:sp>
        </p:grpSp>
        <p:sp>
          <p:nvSpPr>
            <p:cNvPr id="14448" name="Tekstboks 111"/>
            <p:cNvSpPr txBox="1">
              <a:spLocks noChangeArrowheads="1"/>
            </p:cNvSpPr>
            <p:nvPr/>
          </p:nvSpPr>
          <p:spPr bwMode="auto">
            <a:xfrm>
              <a:off x="4754563" y="5486325"/>
              <a:ext cx="1873250" cy="11703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000" dirty="0" err="1"/>
                <a:t>IFNγ</a:t>
              </a:r>
              <a:r>
                <a:rPr lang="en-US" altLang="en-US" sz="1000" dirty="0"/>
                <a:t>- and IL-17A-producing cells. </a:t>
              </a:r>
            </a:p>
            <a:p>
              <a:endParaRPr lang="en-US" altLang="en-US" sz="1000" dirty="0"/>
            </a:p>
            <a:p>
              <a:r>
                <a:rPr lang="en-US" altLang="en-US" sz="1000" dirty="0"/>
                <a:t>Posses a </a:t>
              </a:r>
              <a:r>
                <a:rPr lang="en-US" altLang="en-US" sz="1000" dirty="0" err="1"/>
                <a:t>distint</a:t>
              </a:r>
              <a:r>
                <a:rPr lang="en-US" altLang="en-US" sz="1000" dirty="0"/>
                <a:t> T cell receptor. composed of two glycoprotein chains called γ (gamma) chain and  δ (delta) chain </a:t>
              </a:r>
            </a:p>
            <a:p>
              <a:endParaRPr lang="en-US" altLang="en-US" sz="1000" dirty="0"/>
            </a:p>
          </p:txBody>
        </p:sp>
      </p:grpSp>
      <p:grpSp>
        <p:nvGrpSpPr>
          <p:cNvPr id="14341" name="Group 7"/>
          <p:cNvGrpSpPr>
            <a:grpSpLocks/>
          </p:cNvGrpSpPr>
          <p:nvPr/>
        </p:nvGrpSpPr>
        <p:grpSpPr bwMode="auto">
          <a:xfrm>
            <a:off x="933838" y="1326051"/>
            <a:ext cx="2160587" cy="2989262"/>
            <a:chOff x="-3348756" y="2746746"/>
            <a:chExt cx="2160240" cy="2989782"/>
          </a:xfrm>
        </p:grpSpPr>
        <p:sp>
          <p:nvSpPr>
            <p:cNvPr id="14428" name="TextBox 41"/>
            <p:cNvSpPr txBox="1">
              <a:spLocks noChangeArrowheads="1"/>
            </p:cNvSpPr>
            <p:nvPr/>
          </p:nvSpPr>
          <p:spPr bwMode="auto">
            <a:xfrm>
              <a:off x="-3172078" y="3960809"/>
              <a:ext cx="792136" cy="308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400" b="1"/>
                <a:t>Helper</a:t>
              </a:r>
              <a:endParaRPr lang="en-US" altLang="en-US" sz="1400" b="1" baseline="-25000"/>
            </a:p>
          </p:txBody>
        </p:sp>
        <p:sp>
          <p:nvSpPr>
            <p:cNvPr id="14429" name="Tekstboks 111"/>
            <p:cNvSpPr txBox="1">
              <a:spLocks noChangeArrowheads="1"/>
            </p:cNvSpPr>
            <p:nvPr/>
          </p:nvSpPr>
          <p:spPr bwMode="auto">
            <a:xfrm>
              <a:off x="-3171902" y="4259200"/>
              <a:ext cx="1871663" cy="14773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000"/>
                <a:t>Promote protective immunity against intracellular (</a:t>
              </a:r>
              <a:r>
                <a:rPr lang="en-US" altLang="en-US" sz="1000" b="1"/>
                <a:t>Th1</a:t>
              </a:r>
              <a:r>
                <a:rPr lang="en-US" altLang="en-US" sz="1000"/>
                <a:t>) or extracelullar(</a:t>
              </a:r>
              <a:r>
                <a:rPr lang="en-US" altLang="en-US" sz="1000" b="1"/>
                <a:t>Th2, Th9, Th17</a:t>
              </a:r>
              <a:r>
                <a:rPr lang="en-US" altLang="en-US" sz="1000"/>
                <a:t>)  pathogens. </a:t>
              </a:r>
            </a:p>
            <a:p>
              <a:endParaRPr lang="en-US" altLang="en-US" sz="1000"/>
            </a:p>
            <a:p>
              <a:r>
                <a:rPr lang="en-US" altLang="en-US" sz="1000"/>
                <a:t>Important in autoimmune, allergy and inflammatory diseases. </a:t>
              </a:r>
            </a:p>
            <a:p>
              <a:endParaRPr lang="en-US" altLang="en-US" sz="1000"/>
            </a:p>
          </p:txBody>
        </p:sp>
        <p:grpSp>
          <p:nvGrpSpPr>
            <p:cNvPr id="14430" name="Group 55"/>
            <p:cNvGrpSpPr>
              <a:grpSpLocks/>
            </p:cNvGrpSpPr>
            <p:nvPr/>
          </p:nvGrpSpPr>
          <p:grpSpPr bwMode="auto">
            <a:xfrm>
              <a:off x="-3348756" y="2746746"/>
              <a:ext cx="2160240" cy="1080120"/>
              <a:chOff x="1259632" y="4169119"/>
              <a:chExt cx="2160293" cy="1080098"/>
            </a:xfrm>
          </p:grpSpPr>
          <p:grpSp>
            <p:nvGrpSpPr>
              <p:cNvPr id="14431" name="Group 349"/>
              <p:cNvGrpSpPr>
                <a:grpSpLocks/>
              </p:cNvGrpSpPr>
              <p:nvPr/>
            </p:nvGrpSpPr>
            <p:grpSpPr bwMode="auto">
              <a:xfrm>
                <a:off x="1259632" y="4169119"/>
                <a:ext cx="2160293" cy="1080098"/>
                <a:chOff x="1331186" y="1628800"/>
                <a:chExt cx="2160293" cy="1080098"/>
              </a:xfrm>
            </p:grpSpPr>
            <p:grpSp>
              <p:nvGrpSpPr>
                <p:cNvPr id="14434" name="Group 1"/>
                <p:cNvGrpSpPr>
                  <a:grpSpLocks/>
                </p:cNvGrpSpPr>
                <p:nvPr/>
              </p:nvGrpSpPr>
              <p:grpSpPr bwMode="auto">
                <a:xfrm rot="2895372">
                  <a:off x="1962195" y="1895741"/>
                  <a:ext cx="895687" cy="710337"/>
                  <a:chOff x="2774595" y="2704513"/>
                  <a:chExt cx="1005317" cy="724487"/>
                </a:xfrm>
              </p:grpSpPr>
              <p:sp>
                <p:nvSpPr>
                  <p:cNvPr id="371" name="Oval 370"/>
                  <p:cNvSpPr>
                    <a:spLocks noChangeArrowheads="1"/>
                  </p:cNvSpPr>
                  <p:nvPr/>
                </p:nvSpPr>
                <p:spPr bwMode="auto">
                  <a:xfrm>
                    <a:off x="3100699" y="2749871"/>
                    <a:ext cx="670062" cy="676701"/>
                  </a:xfrm>
                  <a:prstGeom prst="ellipse">
                    <a:avLst/>
                  </a:prstGeom>
                  <a:solidFill>
                    <a:srgbClr val="948A54"/>
                  </a:solidFill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ffectLst>
                    <a:outerShdw blurRad="40000" dist="23000" dir="5400000" rotWithShape="0">
                      <a:srgbClr val="808080">
                        <a:alpha val="34998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chemeClr val="lt1"/>
                      </a:solidFill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372" name="Oval 37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3191440" y="2937163"/>
                    <a:ext cx="382061" cy="354634"/>
                  </a:xfrm>
                  <a:prstGeom prst="ellipse">
                    <a:avLst/>
                  </a:prstGeom>
                  <a:solidFill>
                    <a:srgbClr val="C4BD97"/>
                  </a:solidFill>
                  <a:ln w="9525">
                    <a:solidFill>
                      <a:srgbClr val="948A54"/>
                    </a:solidFill>
                    <a:round/>
                    <a:headEnd/>
                    <a:tailEnd/>
                  </a:ln>
                  <a:effectLst>
                    <a:outerShdw blurRad="40000" dist="23000" dir="5400000" rotWithShape="0">
                      <a:srgbClr val="808080">
                        <a:alpha val="34998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chemeClr val="lt1"/>
                      </a:solidFill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373" name="Freeform 372"/>
                  <p:cNvSpPr/>
                  <p:nvPr/>
                </p:nvSpPr>
                <p:spPr>
                  <a:xfrm rot="18641041">
                    <a:off x="2963025" y="2517522"/>
                    <a:ext cx="80945" cy="457995"/>
                  </a:xfrm>
                  <a:custGeom>
                    <a:avLst/>
                    <a:gdLst>
                      <a:gd name="connsiteX0" fmla="*/ 23854 w 278296"/>
                      <a:gd name="connsiteY0" fmla="*/ 57 h 508940"/>
                      <a:gd name="connsiteX1" fmla="*/ 15903 w 278296"/>
                      <a:gd name="connsiteY1" fmla="*/ 39813 h 508940"/>
                      <a:gd name="connsiteX2" fmla="*/ 0 w 278296"/>
                      <a:gd name="connsiteY2" fmla="*/ 103424 h 508940"/>
                      <a:gd name="connsiteX3" fmla="*/ 71562 w 278296"/>
                      <a:gd name="connsiteY3" fmla="*/ 182937 h 508940"/>
                      <a:gd name="connsiteX4" fmla="*/ 95416 w 278296"/>
                      <a:gd name="connsiteY4" fmla="*/ 190888 h 508940"/>
                      <a:gd name="connsiteX5" fmla="*/ 111319 w 278296"/>
                      <a:gd name="connsiteY5" fmla="*/ 278352 h 508940"/>
                      <a:gd name="connsiteX6" fmla="*/ 119270 w 278296"/>
                      <a:gd name="connsiteY6" fmla="*/ 302206 h 508940"/>
                      <a:gd name="connsiteX7" fmla="*/ 127221 w 278296"/>
                      <a:gd name="connsiteY7" fmla="*/ 445330 h 508940"/>
                      <a:gd name="connsiteX8" fmla="*/ 135173 w 278296"/>
                      <a:gd name="connsiteY8" fmla="*/ 485086 h 508940"/>
                      <a:gd name="connsiteX9" fmla="*/ 151075 w 278296"/>
                      <a:gd name="connsiteY9" fmla="*/ 508940 h 508940"/>
                      <a:gd name="connsiteX10" fmla="*/ 206734 w 278296"/>
                      <a:gd name="connsiteY10" fmla="*/ 493038 h 508940"/>
                      <a:gd name="connsiteX11" fmla="*/ 246491 w 278296"/>
                      <a:gd name="connsiteY11" fmla="*/ 421476 h 508940"/>
                      <a:gd name="connsiteX12" fmla="*/ 262393 w 278296"/>
                      <a:gd name="connsiteY12" fmla="*/ 397622 h 508940"/>
                      <a:gd name="connsiteX13" fmla="*/ 238539 w 278296"/>
                      <a:gd name="connsiteY13" fmla="*/ 294255 h 508940"/>
                      <a:gd name="connsiteX14" fmla="*/ 230588 w 278296"/>
                      <a:gd name="connsiteY14" fmla="*/ 262450 h 508940"/>
                      <a:gd name="connsiteX15" fmla="*/ 182880 w 278296"/>
                      <a:gd name="connsiteY15" fmla="*/ 230645 h 508940"/>
                      <a:gd name="connsiteX16" fmla="*/ 190832 w 278296"/>
                      <a:gd name="connsiteY16" fmla="*/ 198839 h 508940"/>
                      <a:gd name="connsiteX17" fmla="*/ 214686 w 278296"/>
                      <a:gd name="connsiteY17" fmla="*/ 190888 h 508940"/>
                      <a:gd name="connsiteX18" fmla="*/ 262393 w 278296"/>
                      <a:gd name="connsiteY18" fmla="*/ 151132 h 508940"/>
                      <a:gd name="connsiteX19" fmla="*/ 278296 w 278296"/>
                      <a:gd name="connsiteY19" fmla="*/ 31862 h 508940"/>
                      <a:gd name="connsiteX20" fmla="*/ 270345 w 278296"/>
                      <a:gd name="connsiteY20" fmla="*/ 57 h 508940"/>
                      <a:gd name="connsiteX21" fmla="*/ 198783 w 278296"/>
                      <a:gd name="connsiteY21" fmla="*/ 31862 h 508940"/>
                      <a:gd name="connsiteX22" fmla="*/ 190832 w 278296"/>
                      <a:gd name="connsiteY22" fmla="*/ 55716 h 508940"/>
                      <a:gd name="connsiteX23" fmla="*/ 182880 w 278296"/>
                      <a:gd name="connsiteY23" fmla="*/ 151132 h 508940"/>
                      <a:gd name="connsiteX24" fmla="*/ 135173 w 278296"/>
                      <a:gd name="connsiteY24" fmla="*/ 135229 h 508940"/>
                      <a:gd name="connsiteX25" fmla="*/ 111319 w 278296"/>
                      <a:gd name="connsiteY25" fmla="*/ 119326 h 508940"/>
                      <a:gd name="connsiteX26" fmla="*/ 87465 w 278296"/>
                      <a:gd name="connsiteY26" fmla="*/ 111375 h 508940"/>
                      <a:gd name="connsiteX27" fmla="*/ 79513 w 278296"/>
                      <a:gd name="connsiteY27" fmla="*/ 87521 h 508940"/>
                      <a:gd name="connsiteX28" fmla="*/ 71562 w 278296"/>
                      <a:gd name="connsiteY28" fmla="*/ 31862 h 508940"/>
                      <a:gd name="connsiteX29" fmla="*/ 23854 w 278296"/>
                      <a:gd name="connsiteY29" fmla="*/ 57 h 5089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</a:cxnLst>
                    <a:rect l="l" t="t" r="r" b="b"/>
                    <a:pathLst>
                      <a:path w="278296" h="508940">
                        <a:moveTo>
                          <a:pt x="23854" y="57"/>
                        </a:moveTo>
                        <a:cubicBezTo>
                          <a:pt x="14577" y="1382"/>
                          <a:pt x="18942" y="26645"/>
                          <a:pt x="15903" y="39813"/>
                        </a:cubicBezTo>
                        <a:cubicBezTo>
                          <a:pt x="10988" y="61110"/>
                          <a:pt x="0" y="103424"/>
                          <a:pt x="0" y="103424"/>
                        </a:cubicBezTo>
                        <a:cubicBezTo>
                          <a:pt x="11329" y="228036"/>
                          <a:pt x="-22150" y="182937"/>
                          <a:pt x="71562" y="182937"/>
                        </a:cubicBezTo>
                        <a:cubicBezTo>
                          <a:pt x="79943" y="182937"/>
                          <a:pt x="87465" y="188238"/>
                          <a:pt x="95416" y="190888"/>
                        </a:cubicBezTo>
                        <a:cubicBezTo>
                          <a:pt x="113650" y="245594"/>
                          <a:pt x="93337" y="179453"/>
                          <a:pt x="111319" y="278352"/>
                        </a:cubicBezTo>
                        <a:cubicBezTo>
                          <a:pt x="112818" y="286598"/>
                          <a:pt x="116620" y="294255"/>
                          <a:pt x="119270" y="302206"/>
                        </a:cubicBezTo>
                        <a:cubicBezTo>
                          <a:pt x="121920" y="349914"/>
                          <a:pt x="123082" y="397728"/>
                          <a:pt x="127221" y="445330"/>
                        </a:cubicBezTo>
                        <a:cubicBezTo>
                          <a:pt x="128392" y="458794"/>
                          <a:pt x="130428" y="472432"/>
                          <a:pt x="135173" y="485086"/>
                        </a:cubicBezTo>
                        <a:cubicBezTo>
                          <a:pt x="138528" y="494034"/>
                          <a:pt x="145774" y="500989"/>
                          <a:pt x="151075" y="508940"/>
                        </a:cubicBezTo>
                        <a:cubicBezTo>
                          <a:pt x="151350" y="508871"/>
                          <a:pt x="202932" y="496840"/>
                          <a:pt x="206734" y="493038"/>
                        </a:cubicBezTo>
                        <a:cubicBezTo>
                          <a:pt x="256869" y="442903"/>
                          <a:pt x="226495" y="461468"/>
                          <a:pt x="246491" y="421476"/>
                        </a:cubicBezTo>
                        <a:cubicBezTo>
                          <a:pt x="250765" y="412929"/>
                          <a:pt x="257092" y="405573"/>
                          <a:pt x="262393" y="397622"/>
                        </a:cubicBezTo>
                        <a:cubicBezTo>
                          <a:pt x="243935" y="268411"/>
                          <a:pt x="267646" y="410688"/>
                          <a:pt x="238539" y="294255"/>
                        </a:cubicBezTo>
                        <a:cubicBezTo>
                          <a:pt x="235889" y="283653"/>
                          <a:pt x="237784" y="270674"/>
                          <a:pt x="230588" y="262450"/>
                        </a:cubicBezTo>
                        <a:cubicBezTo>
                          <a:pt x="218002" y="248066"/>
                          <a:pt x="182880" y="230645"/>
                          <a:pt x="182880" y="230645"/>
                        </a:cubicBezTo>
                        <a:cubicBezTo>
                          <a:pt x="185531" y="220043"/>
                          <a:pt x="184005" y="207373"/>
                          <a:pt x="190832" y="198839"/>
                        </a:cubicBezTo>
                        <a:cubicBezTo>
                          <a:pt x="196068" y="192294"/>
                          <a:pt x="207189" y="194636"/>
                          <a:pt x="214686" y="190888"/>
                        </a:cubicBezTo>
                        <a:cubicBezTo>
                          <a:pt x="236822" y="179820"/>
                          <a:pt x="244811" y="168713"/>
                          <a:pt x="262393" y="151132"/>
                        </a:cubicBezTo>
                        <a:cubicBezTo>
                          <a:pt x="278168" y="103812"/>
                          <a:pt x="278296" y="109692"/>
                          <a:pt x="278296" y="31862"/>
                        </a:cubicBezTo>
                        <a:cubicBezTo>
                          <a:pt x="278296" y="20934"/>
                          <a:pt x="272995" y="10659"/>
                          <a:pt x="270345" y="57"/>
                        </a:cubicBezTo>
                        <a:cubicBezTo>
                          <a:pt x="213571" y="18981"/>
                          <a:pt x="236584" y="6661"/>
                          <a:pt x="198783" y="31862"/>
                        </a:cubicBezTo>
                        <a:cubicBezTo>
                          <a:pt x="196133" y="39813"/>
                          <a:pt x="191940" y="47408"/>
                          <a:pt x="190832" y="55716"/>
                        </a:cubicBezTo>
                        <a:cubicBezTo>
                          <a:pt x="186614" y="87352"/>
                          <a:pt x="201182" y="124986"/>
                          <a:pt x="182880" y="151132"/>
                        </a:cubicBezTo>
                        <a:cubicBezTo>
                          <a:pt x="173267" y="164864"/>
                          <a:pt x="135173" y="135229"/>
                          <a:pt x="135173" y="135229"/>
                        </a:cubicBezTo>
                        <a:cubicBezTo>
                          <a:pt x="127222" y="129928"/>
                          <a:pt x="119866" y="123600"/>
                          <a:pt x="111319" y="119326"/>
                        </a:cubicBezTo>
                        <a:cubicBezTo>
                          <a:pt x="103822" y="115578"/>
                          <a:pt x="93392" y="117301"/>
                          <a:pt x="87465" y="111375"/>
                        </a:cubicBezTo>
                        <a:cubicBezTo>
                          <a:pt x="81538" y="105448"/>
                          <a:pt x="82164" y="95472"/>
                          <a:pt x="79513" y="87521"/>
                        </a:cubicBezTo>
                        <a:cubicBezTo>
                          <a:pt x="76863" y="68968"/>
                          <a:pt x="86555" y="43107"/>
                          <a:pt x="71562" y="31862"/>
                        </a:cubicBezTo>
                        <a:cubicBezTo>
                          <a:pt x="56569" y="20617"/>
                          <a:pt x="33131" y="-1268"/>
                          <a:pt x="23854" y="57"/>
                        </a:cubicBezTo>
                        <a:close/>
                      </a:path>
                    </a:pathLst>
                  </a:custGeom>
                  <a:solidFill>
                    <a:schemeClr val="accent3">
                      <a:lumMod val="60000"/>
                      <a:lumOff val="40000"/>
                    </a:schemeClr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374" name="Freeform 373"/>
                  <p:cNvSpPr/>
                  <p:nvPr/>
                </p:nvSpPr>
                <p:spPr>
                  <a:xfrm rot="18437494">
                    <a:off x="2944797" y="2928193"/>
                    <a:ext cx="134368" cy="290479"/>
                  </a:xfrm>
                  <a:custGeom>
                    <a:avLst/>
                    <a:gdLst>
                      <a:gd name="connsiteX0" fmla="*/ 23854 w 278296"/>
                      <a:gd name="connsiteY0" fmla="*/ 57 h 508940"/>
                      <a:gd name="connsiteX1" fmla="*/ 15903 w 278296"/>
                      <a:gd name="connsiteY1" fmla="*/ 39813 h 508940"/>
                      <a:gd name="connsiteX2" fmla="*/ 0 w 278296"/>
                      <a:gd name="connsiteY2" fmla="*/ 103424 h 508940"/>
                      <a:gd name="connsiteX3" fmla="*/ 71562 w 278296"/>
                      <a:gd name="connsiteY3" fmla="*/ 182937 h 508940"/>
                      <a:gd name="connsiteX4" fmla="*/ 95416 w 278296"/>
                      <a:gd name="connsiteY4" fmla="*/ 190888 h 508940"/>
                      <a:gd name="connsiteX5" fmla="*/ 111319 w 278296"/>
                      <a:gd name="connsiteY5" fmla="*/ 278352 h 508940"/>
                      <a:gd name="connsiteX6" fmla="*/ 119270 w 278296"/>
                      <a:gd name="connsiteY6" fmla="*/ 302206 h 508940"/>
                      <a:gd name="connsiteX7" fmla="*/ 127221 w 278296"/>
                      <a:gd name="connsiteY7" fmla="*/ 445330 h 508940"/>
                      <a:gd name="connsiteX8" fmla="*/ 135173 w 278296"/>
                      <a:gd name="connsiteY8" fmla="*/ 485086 h 508940"/>
                      <a:gd name="connsiteX9" fmla="*/ 151075 w 278296"/>
                      <a:gd name="connsiteY9" fmla="*/ 508940 h 508940"/>
                      <a:gd name="connsiteX10" fmla="*/ 206734 w 278296"/>
                      <a:gd name="connsiteY10" fmla="*/ 493038 h 508940"/>
                      <a:gd name="connsiteX11" fmla="*/ 246491 w 278296"/>
                      <a:gd name="connsiteY11" fmla="*/ 421476 h 508940"/>
                      <a:gd name="connsiteX12" fmla="*/ 262393 w 278296"/>
                      <a:gd name="connsiteY12" fmla="*/ 397622 h 508940"/>
                      <a:gd name="connsiteX13" fmla="*/ 238539 w 278296"/>
                      <a:gd name="connsiteY13" fmla="*/ 294255 h 508940"/>
                      <a:gd name="connsiteX14" fmla="*/ 230588 w 278296"/>
                      <a:gd name="connsiteY14" fmla="*/ 262450 h 508940"/>
                      <a:gd name="connsiteX15" fmla="*/ 182880 w 278296"/>
                      <a:gd name="connsiteY15" fmla="*/ 230645 h 508940"/>
                      <a:gd name="connsiteX16" fmla="*/ 190832 w 278296"/>
                      <a:gd name="connsiteY16" fmla="*/ 198839 h 508940"/>
                      <a:gd name="connsiteX17" fmla="*/ 214686 w 278296"/>
                      <a:gd name="connsiteY17" fmla="*/ 190888 h 508940"/>
                      <a:gd name="connsiteX18" fmla="*/ 262393 w 278296"/>
                      <a:gd name="connsiteY18" fmla="*/ 151132 h 508940"/>
                      <a:gd name="connsiteX19" fmla="*/ 278296 w 278296"/>
                      <a:gd name="connsiteY19" fmla="*/ 31862 h 508940"/>
                      <a:gd name="connsiteX20" fmla="*/ 270345 w 278296"/>
                      <a:gd name="connsiteY20" fmla="*/ 57 h 508940"/>
                      <a:gd name="connsiteX21" fmla="*/ 198783 w 278296"/>
                      <a:gd name="connsiteY21" fmla="*/ 31862 h 508940"/>
                      <a:gd name="connsiteX22" fmla="*/ 190832 w 278296"/>
                      <a:gd name="connsiteY22" fmla="*/ 55716 h 508940"/>
                      <a:gd name="connsiteX23" fmla="*/ 182880 w 278296"/>
                      <a:gd name="connsiteY23" fmla="*/ 151132 h 508940"/>
                      <a:gd name="connsiteX24" fmla="*/ 135173 w 278296"/>
                      <a:gd name="connsiteY24" fmla="*/ 135229 h 508940"/>
                      <a:gd name="connsiteX25" fmla="*/ 111319 w 278296"/>
                      <a:gd name="connsiteY25" fmla="*/ 119326 h 508940"/>
                      <a:gd name="connsiteX26" fmla="*/ 87465 w 278296"/>
                      <a:gd name="connsiteY26" fmla="*/ 111375 h 508940"/>
                      <a:gd name="connsiteX27" fmla="*/ 79513 w 278296"/>
                      <a:gd name="connsiteY27" fmla="*/ 87521 h 508940"/>
                      <a:gd name="connsiteX28" fmla="*/ 71562 w 278296"/>
                      <a:gd name="connsiteY28" fmla="*/ 31862 h 508940"/>
                      <a:gd name="connsiteX29" fmla="*/ 23854 w 278296"/>
                      <a:gd name="connsiteY29" fmla="*/ 57 h 5089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</a:cxnLst>
                    <a:rect l="l" t="t" r="r" b="b"/>
                    <a:pathLst>
                      <a:path w="278296" h="508940">
                        <a:moveTo>
                          <a:pt x="23854" y="57"/>
                        </a:moveTo>
                        <a:cubicBezTo>
                          <a:pt x="14577" y="1382"/>
                          <a:pt x="18942" y="26645"/>
                          <a:pt x="15903" y="39813"/>
                        </a:cubicBezTo>
                        <a:cubicBezTo>
                          <a:pt x="10988" y="61110"/>
                          <a:pt x="0" y="103424"/>
                          <a:pt x="0" y="103424"/>
                        </a:cubicBezTo>
                        <a:cubicBezTo>
                          <a:pt x="11329" y="228036"/>
                          <a:pt x="-22150" y="182937"/>
                          <a:pt x="71562" y="182937"/>
                        </a:cubicBezTo>
                        <a:cubicBezTo>
                          <a:pt x="79943" y="182937"/>
                          <a:pt x="87465" y="188238"/>
                          <a:pt x="95416" y="190888"/>
                        </a:cubicBezTo>
                        <a:cubicBezTo>
                          <a:pt x="113650" y="245594"/>
                          <a:pt x="93337" y="179453"/>
                          <a:pt x="111319" y="278352"/>
                        </a:cubicBezTo>
                        <a:cubicBezTo>
                          <a:pt x="112818" y="286598"/>
                          <a:pt x="116620" y="294255"/>
                          <a:pt x="119270" y="302206"/>
                        </a:cubicBezTo>
                        <a:cubicBezTo>
                          <a:pt x="121920" y="349914"/>
                          <a:pt x="123082" y="397728"/>
                          <a:pt x="127221" y="445330"/>
                        </a:cubicBezTo>
                        <a:cubicBezTo>
                          <a:pt x="128392" y="458794"/>
                          <a:pt x="130428" y="472432"/>
                          <a:pt x="135173" y="485086"/>
                        </a:cubicBezTo>
                        <a:cubicBezTo>
                          <a:pt x="138528" y="494034"/>
                          <a:pt x="145774" y="500989"/>
                          <a:pt x="151075" y="508940"/>
                        </a:cubicBezTo>
                        <a:cubicBezTo>
                          <a:pt x="151350" y="508871"/>
                          <a:pt x="202932" y="496840"/>
                          <a:pt x="206734" y="493038"/>
                        </a:cubicBezTo>
                        <a:cubicBezTo>
                          <a:pt x="256869" y="442903"/>
                          <a:pt x="226495" y="461468"/>
                          <a:pt x="246491" y="421476"/>
                        </a:cubicBezTo>
                        <a:cubicBezTo>
                          <a:pt x="250765" y="412929"/>
                          <a:pt x="257092" y="405573"/>
                          <a:pt x="262393" y="397622"/>
                        </a:cubicBezTo>
                        <a:cubicBezTo>
                          <a:pt x="243935" y="268411"/>
                          <a:pt x="267646" y="410688"/>
                          <a:pt x="238539" y="294255"/>
                        </a:cubicBezTo>
                        <a:cubicBezTo>
                          <a:pt x="235889" y="283653"/>
                          <a:pt x="237784" y="270674"/>
                          <a:pt x="230588" y="262450"/>
                        </a:cubicBezTo>
                        <a:cubicBezTo>
                          <a:pt x="218002" y="248066"/>
                          <a:pt x="182880" y="230645"/>
                          <a:pt x="182880" y="230645"/>
                        </a:cubicBezTo>
                        <a:cubicBezTo>
                          <a:pt x="185531" y="220043"/>
                          <a:pt x="184005" y="207373"/>
                          <a:pt x="190832" y="198839"/>
                        </a:cubicBezTo>
                        <a:cubicBezTo>
                          <a:pt x="196068" y="192294"/>
                          <a:pt x="207189" y="194636"/>
                          <a:pt x="214686" y="190888"/>
                        </a:cubicBezTo>
                        <a:cubicBezTo>
                          <a:pt x="236822" y="179820"/>
                          <a:pt x="244811" y="168713"/>
                          <a:pt x="262393" y="151132"/>
                        </a:cubicBezTo>
                        <a:cubicBezTo>
                          <a:pt x="278168" y="103812"/>
                          <a:pt x="278296" y="109692"/>
                          <a:pt x="278296" y="31862"/>
                        </a:cubicBezTo>
                        <a:cubicBezTo>
                          <a:pt x="278296" y="20934"/>
                          <a:pt x="272995" y="10659"/>
                          <a:pt x="270345" y="57"/>
                        </a:cubicBezTo>
                        <a:cubicBezTo>
                          <a:pt x="213571" y="18981"/>
                          <a:pt x="236584" y="6661"/>
                          <a:pt x="198783" y="31862"/>
                        </a:cubicBezTo>
                        <a:cubicBezTo>
                          <a:pt x="196133" y="39813"/>
                          <a:pt x="191940" y="47408"/>
                          <a:pt x="190832" y="55716"/>
                        </a:cubicBezTo>
                        <a:cubicBezTo>
                          <a:pt x="186614" y="87352"/>
                          <a:pt x="201182" y="124986"/>
                          <a:pt x="182880" y="151132"/>
                        </a:cubicBezTo>
                        <a:cubicBezTo>
                          <a:pt x="173267" y="164864"/>
                          <a:pt x="135173" y="135229"/>
                          <a:pt x="135173" y="135229"/>
                        </a:cubicBezTo>
                        <a:cubicBezTo>
                          <a:pt x="127222" y="129928"/>
                          <a:pt x="119866" y="123600"/>
                          <a:pt x="111319" y="119326"/>
                        </a:cubicBezTo>
                        <a:cubicBezTo>
                          <a:pt x="103822" y="115578"/>
                          <a:pt x="93392" y="117301"/>
                          <a:pt x="87465" y="111375"/>
                        </a:cubicBezTo>
                        <a:cubicBezTo>
                          <a:pt x="81538" y="105448"/>
                          <a:pt x="82164" y="95472"/>
                          <a:pt x="79513" y="87521"/>
                        </a:cubicBezTo>
                        <a:cubicBezTo>
                          <a:pt x="76863" y="68968"/>
                          <a:pt x="86555" y="43107"/>
                          <a:pt x="71562" y="31862"/>
                        </a:cubicBezTo>
                        <a:cubicBezTo>
                          <a:pt x="56569" y="20617"/>
                          <a:pt x="33131" y="-1268"/>
                          <a:pt x="23854" y="57"/>
                        </a:cubicBez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</p:grpSp>
            <p:grpSp>
              <p:nvGrpSpPr>
                <p:cNvPr id="352" name="Group 351"/>
                <p:cNvGrpSpPr/>
                <p:nvPr/>
              </p:nvGrpSpPr>
              <p:grpSpPr bwMode="auto">
                <a:xfrm rot="851717">
                  <a:off x="2591920" y="1956141"/>
                  <a:ext cx="91411" cy="144059"/>
                  <a:chOff x="3688474" y="1916832"/>
                  <a:chExt cx="137157" cy="432048"/>
                </a:xfrm>
                <a:solidFill>
                  <a:schemeClr val="accent2"/>
                </a:solidFill>
              </p:grpSpPr>
              <p:sp>
                <p:nvSpPr>
                  <p:cNvPr id="368" name="Rounded Rectangle 367"/>
                  <p:cNvSpPr/>
                  <p:nvPr/>
                </p:nvSpPr>
                <p:spPr>
                  <a:xfrm>
                    <a:off x="3688474" y="1916832"/>
                    <a:ext cx="45719" cy="432048"/>
                  </a:xfrm>
                  <a:prstGeom prst="roundRect">
                    <a:avLst/>
                  </a:prstGeom>
                  <a:grpFill/>
                  <a:ln>
                    <a:solidFill>
                      <a:srgbClr val="632523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69" name="Rounded Rectangle 368"/>
                  <p:cNvSpPr/>
                  <p:nvPr/>
                </p:nvSpPr>
                <p:spPr>
                  <a:xfrm>
                    <a:off x="3734193" y="1916832"/>
                    <a:ext cx="45719" cy="432048"/>
                  </a:xfrm>
                  <a:prstGeom prst="roundRect">
                    <a:avLst/>
                  </a:prstGeom>
                  <a:grpFill/>
                  <a:ln>
                    <a:solidFill>
                      <a:srgbClr val="632523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370" name="Rounded Rectangle 369"/>
                  <p:cNvSpPr/>
                  <p:nvPr/>
                </p:nvSpPr>
                <p:spPr>
                  <a:xfrm>
                    <a:off x="3779912" y="1916832"/>
                    <a:ext cx="45719" cy="432048"/>
                  </a:xfrm>
                  <a:prstGeom prst="roundRect">
                    <a:avLst/>
                  </a:prstGeom>
                  <a:grpFill/>
                  <a:ln>
                    <a:solidFill>
                      <a:srgbClr val="632523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4436" name="TextBox 53"/>
                <p:cNvSpPr txBox="1">
                  <a:spLocks noChangeArrowheads="1"/>
                </p:cNvSpPr>
                <p:nvPr/>
              </p:nvSpPr>
              <p:spPr bwMode="auto">
                <a:xfrm>
                  <a:off x="2555615" y="1803065"/>
                  <a:ext cx="449131" cy="2462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9pPr>
                </a:lstStyle>
                <a:p>
                  <a:r>
                    <a:rPr lang="en-US" altLang="en-US" sz="1000"/>
                    <a:t> CD3</a:t>
                  </a:r>
                  <a:endParaRPr lang="en-US" altLang="en-US" sz="1000" baseline="-25000"/>
                </a:p>
              </p:txBody>
            </p:sp>
            <p:sp>
              <p:nvSpPr>
                <p:cNvPr id="14437" name="TextBox 41"/>
                <p:cNvSpPr txBox="1">
                  <a:spLocks noChangeArrowheads="1"/>
                </p:cNvSpPr>
                <p:nvPr/>
              </p:nvSpPr>
              <p:spPr bwMode="auto">
                <a:xfrm>
                  <a:off x="2123693" y="1628800"/>
                  <a:ext cx="449131" cy="2462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9pPr>
                </a:lstStyle>
                <a:p>
                  <a:r>
                    <a:rPr lang="en-US" altLang="en-US" sz="1000"/>
                    <a:t>CD4</a:t>
                  </a:r>
                  <a:endParaRPr lang="en-US" altLang="en-US" sz="1000" baseline="-25000"/>
                </a:p>
              </p:txBody>
            </p:sp>
            <p:sp>
              <p:nvSpPr>
                <p:cNvPr id="14438" name="TextBox 55"/>
                <p:cNvSpPr txBox="1">
                  <a:spLocks noChangeArrowheads="1"/>
                </p:cNvSpPr>
                <p:nvPr/>
              </p:nvSpPr>
              <p:spPr bwMode="auto">
                <a:xfrm>
                  <a:off x="1835745" y="1947125"/>
                  <a:ext cx="449131" cy="2462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9pPr>
                </a:lstStyle>
                <a:p>
                  <a:r>
                    <a:rPr lang="en-US" altLang="en-US" sz="1000"/>
                    <a:t>TCR</a:t>
                  </a:r>
                  <a:endParaRPr lang="en-US" altLang="en-US" sz="1000" baseline="-25000"/>
                </a:p>
              </p:txBody>
            </p:sp>
            <p:sp>
              <p:nvSpPr>
                <p:cNvPr id="14439" name="TextBox 60"/>
                <p:cNvSpPr txBox="1">
                  <a:spLocks noChangeArrowheads="1"/>
                </p:cNvSpPr>
                <p:nvPr/>
              </p:nvSpPr>
              <p:spPr bwMode="auto">
                <a:xfrm>
                  <a:off x="1331186" y="2235244"/>
                  <a:ext cx="864096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9pPr>
                </a:lstStyle>
                <a:p>
                  <a:r>
                    <a:rPr lang="en-US" altLang="en-US" sz="1000"/>
                    <a:t>chemokine</a:t>
                  </a:r>
                  <a:endParaRPr lang="en-US" altLang="en-US" sz="1000" baseline="-25000"/>
                </a:p>
              </p:txBody>
            </p:sp>
            <p:sp>
              <p:nvSpPr>
                <p:cNvPr id="14440" name="TextBox 64"/>
                <p:cNvSpPr txBox="1">
                  <a:spLocks noChangeArrowheads="1"/>
                </p:cNvSpPr>
                <p:nvPr/>
              </p:nvSpPr>
              <p:spPr bwMode="auto">
                <a:xfrm>
                  <a:off x="2915551" y="1803065"/>
                  <a:ext cx="575896" cy="1949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9pPr>
                </a:lstStyle>
                <a:p>
                  <a:endParaRPr lang="en-US" altLang="en-US" sz="1000" baseline="-25000"/>
                </a:p>
              </p:txBody>
            </p:sp>
            <p:sp>
              <p:nvSpPr>
                <p:cNvPr id="14441" name="TextBox 71"/>
                <p:cNvSpPr txBox="1">
                  <a:spLocks noChangeArrowheads="1"/>
                </p:cNvSpPr>
                <p:nvPr/>
              </p:nvSpPr>
              <p:spPr bwMode="auto">
                <a:xfrm>
                  <a:off x="2771567" y="2308788"/>
                  <a:ext cx="719912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9pPr>
                </a:lstStyle>
                <a:p>
                  <a:r>
                    <a:rPr lang="en-US" altLang="en-US" sz="1000"/>
                    <a:t>Cytokine receptor</a:t>
                  </a:r>
                  <a:endParaRPr lang="en-US" altLang="en-US" sz="1000" baseline="-25000"/>
                </a:p>
              </p:txBody>
            </p:sp>
          </p:grpSp>
          <p:sp>
            <p:nvSpPr>
              <p:cNvPr id="444" name="Freeform 443"/>
              <p:cNvSpPr>
                <a:spLocks/>
              </p:cNvSpPr>
              <p:nvPr/>
            </p:nvSpPr>
            <p:spPr bwMode="auto">
              <a:xfrm>
                <a:off x="2699298" y="4581932"/>
                <a:ext cx="299997" cy="344540"/>
              </a:xfrm>
              <a:custGeom>
                <a:avLst/>
                <a:gdLst>
                  <a:gd name="T0" fmla="*/ 8191 w 936694"/>
                  <a:gd name="T1" fmla="*/ 9373 h 867180"/>
                  <a:gd name="T2" fmla="*/ 2792 w 936694"/>
                  <a:gd name="T3" fmla="*/ 2 h 867180"/>
                  <a:gd name="T4" fmla="*/ 338 w 936694"/>
                  <a:gd name="T5" fmla="*/ 10309 h 867180"/>
                  <a:gd name="T6" fmla="*/ 829 w 936694"/>
                  <a:gd name="T7" fmla="*/ 14058 h 867180"/>
                  <a:gd name="T8" fmla="*/ 7701 w 936694"/>
                  <a:gd name="T9" fmla="*/ 14995 h 867180"/>
                  <a:gd name="T10" fmla="*/ 10646 w 936694"/>
                  <a:gd name="T11" fmla="*/ 14995 h 867180"/>
                  <a:gd name="T12" fmla="*/ 13591 w 936694"/>
                  <a:gd name="T13" fmla="*/ 14995 h 867180"/>
                  <a:gd name="T14" fmla="*/ 13591 w 936694"/>
                  <a:gd name="T15" fmla="*/ 20617 h 867180"/>
                  <a:gd name="T16" fmla="*/ 8191 w 936694"/>
                  <a:gd name="T17" fmla="*/ 29050 h 867180"/>
                  <a:gd name="T18" fmla="*/ 6719 w 936694"/>
                  <a:gd name="T19" fmla="*/ 37483 h 867180"/>
                  <a:gd name="T20" fmla="*/ 2792 w 936694"/>
                  <a:gd name="T21" fmla="*/ 45917 h 867180"/>
                  <a:gd name="T22" fmla="*/ 4264 w 936694"/>
                  <a:gd name="T23" fmla="*/ 54350 h 867180"/>
                  <a:gd name="T24" fmla="*/ 7210 w 936694"/>
                  <a:gd name="T25" fmla="*/ 48728 h 867180"/>
                  <a:gd name="T26" fmla="*/ 8682 w 936694"/>
                  <a:gd name="T27" fmla="*/ 44043 h 867180"/>
                  <a:gd name="T28" fmla="*/ 9664 w 936694"/>
                  <a:gd name="T29" fmla="*/ 37483 h 867180"/>
                  <a:gd name="T30" fmla="*/ 12118 w 936694"/>
                  <a:gd name="T31" fmla="*/ 26239 h 867180"/>
                  <a:gd name="T32" fmla="*/ 15554 w 936694"/>
                  <a:gd name="T33" fmla="*/ 22491 h 867180"/>
                  <a:gd name="T34" fmla="*/ 18008 w 936694"/>
                  <a:gd name="T35" fmla="*/ 20617 h 867180"/>
                  <a:gd name="T36" fmla="*/ 20953 w 936694"/>
                  <a:gd name="T37" fmla="*/ 27176 h 867180"/>
                  <a:gd name="T38" fmla="*/ 26353 w 936694"/>
                  <a:gd name="T39" fmla="*/ 27176 h 867180"/>
                  <a:gd name="T40" fmla="*/ 30770 w 936694"/>
                  <a:gd name="T41" fmla="*/ 19680 h 867180"/>
                  <a:gd name="T42" fmla="*/ 26844 w 936694"/>
                  <a:gd name="T43" fmla="*/ 12184 h 867180"/>
                  <a:gd name="T44" fmla="*/ 22426 w 936694"/>
                  <a:gd name="T45" fmla="*/ 18743 h 867180"/>
                  <a:gd name="T46" fmla="*/ 19972 w 936694"/>
                  <a:gd name="T47" fmla="*/ 14995 h 867180"/>
                  <a:gd name="T48" fmla="*/ 15063 w 936694"/>
                  <a:gd name="T49" fmla="*/ 10309 h 867180"/>
                  <a:gd name="T50" fmla="*/ 11137 w 936694"/>
                  <a:gd name="T51" fmla="*/ 8435 h 867180"/>
                  <a:gd name="T52" fmla="*/ 8191 w 936694"/>
                  <a:gd name="T53" fmla="*/ 9373 h 86718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936694" h="867180">
                    <a:moveTo>
                      <a:pt x="249343" y="149447"/>
                    </a:moveTo>
                    <a:cubicBezTo>
                      <a:pt x="207010" y="127035"/>
                      <a:pt x="124833" y="-2455"/>
                      <a:pt x="84990" y="35"/>
                    </a:cubicBezTo>
                    <a:cubicBezTo>
                      <a:pt x="45147" y="2525"/>
                      <a:pt x="20245" y="127035"/>
                      <a:pt x="10284" y="164388"/>
                    </a:cubicBezTo>
                    <a:cubicBezTo>
                      <a:pt x="323" y="201741"/>
                      <a:pt x="-12128" y="211702"/>
                      <a:pt x="25225" y="224153"/>
                    </a:cubicBezTo>
                    <a:cubicBezTo>
                      <a:pt x="62578" y="236604"/>
                      <a:pt x="184598" y="236604"/>
                      <a:pt x="234402" y="239094"/>
                    </a:cubicBezTo>
                    <a:cubicBezTo>
                      <a:pt x="284206" y="241584"/>
                      <a:pt x="324049" y="239094"/>
                      <a:pt x="324049" y="239094"/>
                    </a:cubicBezTo>
                    <a:cubicBezTo>
                      <a:pt x="353931" y="239094"/>
                      <a:pt x="398755" y="224153"/>
                      <a:pt x="413696" y="239094"/>
                    </a:cubicBezTo>
                    <a:cubicBezTo>
                      <a:pt x="428637" y="254035"/>
                      <a:pt x="441088" y="291388"/>
                      <a:pt x="413696" y="328741"/>
                    </a:cubicBezTo>
                    <a:cubicBezTo>
                      <a:pt x="386304" y="366094"/>
                      <a:pt x="284206" y="418388"/>
                      <a:pt x="249343" y="463212"/>
                    </a:cubicBezTo>
                    <a:cubicBezTo>
                      <a:pt x="214480" y="508036"/>
                      <a:pt x="231911" y="552859"/>
                      <a:pt x="204519" y="597682"/>
                    </a:cubicBezTo>
                    <a:cubicBezTo>
                      <a:pt x="177127" y="642505"/>
                      <a:pt x="97441" y="687329"/>
                      <a:pt x="84990" y="732153"/>
                    </a:cubicBezTo>
                    <a:cubicBezTo>
                      <a:pt x="72539" y="776977"/>
                      <a:pt x="107401" y="859154"/>
                      <a:pt x="129813" y="866624"/>
                    </a:cubicBezTo>
                    <a:cubicBezTo>
                      <a:pt x="152225" y="874095"/>
                      <a:pt x="197048" y="804368"/>
                      <a:pt x="219460" y="776976"/>
                    </a:cubicBezTo>
                    <a:cubicBezTo>
                      <a:pt x="241872" y="749584"/>
                      <a:pt x="251833" y="732153"/>
                      <a:pt x="264284" y="702271"/>
                    </a:cubicBezTo>
                    <a:cubicBezTo>
                      <a:pt x="276735" y="672389"/>
                      <a:pt x="276735" y="644996"/>
                      <a:pt x="294166" y="597682"/>
                    </a:cubicBezTo>
                    <a:cubicBezTo>
                      <a:pt x="311597" y="550368"/>
                      <a:pt x="338990" y="458231"/>
                      <a:pt x="368872" y="418388"/>
                    </a:cubicBezTo>
                    <a:cubicBezTo>
                      <a:pt x="398754" y="378545"/>
                      <a:pt x="443578" y="373565"/>
                      <a:pt x="473460" y="358624"/>
                    </a:cubicBezTo>
                    <a:cubicBezTo>
                      <a:pt x="503342" y="343683"/>
                      <a:pt x="520774" y="316290"/>
                      <a:pt x="548166" y="328741"/>
                    </a:cubicBezTo>
                    <a:cubicBezTo>
                      <a:pt x="575558" y="341192"/>
                      <a:pt x="595480" y="415898"/>
                      <a:pt x="637813" y="433329"/>
                    </a:cubicBezTo>
                    <a:cubicBezTo>
                      <a:pt x="680146" y="450760"/>
                      <a:pt x="752362" y="453251"/>
                      <a:pt x="802166" y="433329"/>
                    </a:cubicBezTo>
                    <a:cubicBezTo>
                      <a:pt x="851970" y="413408"/>
                      <a:pt x="934147" y="353643"/>
                      <a:pt x="936637" y="313800"/>
                    </a:cubicBezTo>
                    <a:cubicBezTo>
                      <a:pt x="939127" y="273957"/>
                      <a:pt x="859440" y="196761"/>
                      <a:pt x="817107" y="194271"/>
                    </a:cubicBezTo>
                    <a:cubicBezTo>
                      <a:pt x="774774" y="191781"/>
                      <a:pt x="717500" y="291389"/>
                      <a:pt x="682637" y="298859"/>
                    </a:cubicBezTo>
                    <a:cubicBezTo>
                      <a:pt x="647774" y="306330"/>
                      <a:pt x="645284" y="261506"/>
                      <a:pt x="607931" y="239094"/>
                    </a:cubicBezTo>
                    <a:cubicBezTo>
                      <a:pt x="570578" y="216682"/>
                      <a:pt x="503343" y="181819"/>
                      <a:pt x="458519" y="164388"/>
                    </a:cubicBezTo>
                    <a:cubicBezTo>
                      <a:pt x="413696" y="146957"/>
                      <a:pt x="376343" y="141976"/>
                      <a:pt x="338990" y="134506"/>
                    </a:cubicBezTo>
                    <a:cubicBezTo>
                      <a:pt x="301637" y="127036"/>
                      <a:pt x="291676" y="171859"/>
                      <a:pt x="249343" y="149447"/>
                    </a:cubicBezTo>
                    <a:close/>
                  </a:path>
                </a:pathLst>
              </a:custGeom>
              <a:solidFill>
                <a:srgbClr val="E46C0A"/>
              </a:solidFill>
              <a:ln w="9525" cap="flat" cmpd="sng">
                <a:solidFill>
                  <a:srgbClr val="4A7EBB"/>
                </a:solidFill>
                <a:prstDash val="solid"/>
                <a:round/>
                <a:headEnd/>
                <a:tailEnd/>
              </a:ln>
              <a:effectLst>
                <a:outerShdw blurRad="400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endParaRPr lang="en-GB"/>
              </a:p>
            </p:txBody>
          </p:sp>
          <p:sp>
            <p:nvSpPr>
              <p:cNvPr id="55" name="Freeform 54"/>
              <p:cNvSpPr>
                <a:spLocks/>
              </p:cNvSpPr>
              <p:nvPr/>
            </p:nvSpPr>
            <p:spPr bwMode="auto">
              <a:xfrm rot="-1251568">
                <a:off x="1940576" y="4731180"/>
                <a:ext cx="217458" cy="252451"/>
              </a:xfrm>
              <a:custGeom>
                <a:avLst/>
                <a:gdLst>
                  <a:gd name="T0" fmla="*/ 0 w 250605"/>
                  <a:gd name="T1" fmla="*/ 20051 h 302679"/>
                  <a:gd name="T2" fmla="*/ 33869 w 250605"/>
                  <a:gd name="T3" fmla="*/ 135343 h 302679"/>
                  <a:gd name="T4" fmla="*/ 45160 w 250605"/>
                  <a:gd name="T5" fmla="*/ 145369 h 302679"/>
                  <a:gd name="T6" fmla="*/ 67740 w 250605"/>
                  <a:gd name="T7" fmla="*/ 160407 h 302679"/>
                  <a:gd name="T8" fmla="*/ 73384 w 250605"/>
                  <a:gd name="T9" fmla="*/ 175445 h 302679"/>
                  <a:gd name="T10" fmla="*/ 84673 w 250605"/>
                  <a:gd name="T11" fmla="*/ 155394 h 302679"/>
                  <a:gd name="T12" fmla="*/ 79030 w 250605"/>
                  <a:gd name="T13" fmla="*/ 110280 h 302679"/>
                  <a:gd name="T14" fmla="*/ 67740 w 250605"/>
                  <a:gd name="T15" fmla="*/ 50128 h 302679"/>
                  <a:gd name="T16" fmla="*/ 62094 w 250605"/>
                  <a:gd name="T17" fmla="*/ 35090 h 302679"/>
                  <a:gd name="T18" fmla="*/ 84673 w 250605"/>
                  <a:gd name="T19" fmla="*/ 40102 h 302679"/>
                  <a:gd name="T20" fmla="*/ 95964 w 250605"/>
                  <a:gd name="T21" fmla="*/ 65166 h 302679"/>
                  <a:gd name="T22" fmla="*/ 107253 w 250605"/>
                  <a:gd name="T23" fmla="*/ 135343 h 302679"/>
                  <a:gd name="T24" fmla="*/ 112898 w 250605"/>
                  <a:gd name="T25" fmla="*/ 15038 h 302679"/>
                  <a:gd name="T26" fmla="*/ 118543 w 250605"/>
                  <a:gd name="T27" fmla="*/ 50128 h 302679"/>
                  <a:gd name="T28" fmla="*/ 129833 w 250605"/>
                  <a:gd name="T29" fmla="*/ 85216 h 302679"/>
                  <a:gd name="T30" fmla="*/ 135478 w 250605"/>
                  <a:gd name="T31" fmla="*/ 105268 h 302679"/>
                  <a:gd name="T32" fmla="*/ 141123 w 250605"/>
                  <a:gd name="T33" fmla="*/ 165420 h 302679"/>
                  <a:gd name="T34" fmla="*/ 146768 w 250605"/>
                  <a:gd name="T35" fmla="*/ 150382 h 302679"/>
                  <a:gd name="T36" fmla="*/ 152413 w 250605"/>
                  <a:gd name="T37" fmla="*/ 60153 h 302679"/>
                  <a:gd name="T38" fmla="*/ 158058 w 250605"/>
                  <a:gd name="T39" fmla="*/ 0 h 302679"/>
                  <a:gd name="T40" fmla="*/ 163702 w 250605"/>
                  <a:gd name="T41" fmla="*/ 145369 h 30267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50605" h="302679">
                    <a:moveTo>
                      <a:pt x="0" y="34560"/>
                    </a:moveTo>
                    <a:cubicBezTo>
                      <a:pt x="109260" y="56413"/>
                      <a:pt x="25828" y="25189"/>
                      <a:pt x="51838" y="233280"/>
                    </a:cubicBezTo>
                    <a:cubicBezTo>
                      <a:pt x="52848" y="241363"/>
                      <a:pt x="62860" y="245345"/>
                      <a:pt x="69118" y="250560"/>
                    </a:cubicBezTo>
                    <a:cubicBezTo>
                      <a:pt x="80180" y="259779"/>
                      <a:pt x="92157" y="267840"/>
                      <a:pt x="103676" y="276480"/>
                    </a:cubicBezTo>
                    <a:cubicBezTo>
                      <a:pt x="106556" y="285120"/>
                      <a:pt x="103676" y="305280"/>
                      <a:pt x="112316" y="302400"/>
                    </a:cubicBezTo>
                    <a:cubicBezTo>
                      <a:pt x="124535" y="298327"/>
                      <a:pt x="128607" y="280682"/>
                      <a:pt x="129595" y="267840"/>
                    </a:cubicBezTo>
                    <a:cubicBezTo>
                      <a:pt x="131595" y="241837"/>
                      <a:pt x="124644" y="215897"/>
                      <a:pt x="120956" y="190080"/>
                    </a:cubicBezTo>
                    <a:cubicBezTo>
                      <a:pt x="116001" y="155395"/>
                      <a:pt x="114754" y="119639"/>
                      <a:pt x="103676" y="86400"/>
                    </a:cubicBezTo>
                    <a:cubicBezTo>
                      <a:pt x="100796" y="77760"/>
                      <a:pt x="87459" y="65532"/>
                      <a:pt x="95037" y="60480"/>
                    </a:cubicBezTo>
                    <a:cubicBezTo>
                      <a:pt x="104917" y="53893"/>
                      <a:pt x="118076" y="66240"/>
                      <a:pt x="129595" y="69120"/>
                    </a:cubicBezTo>
                    <a:cubicBezTo>
                      <a:pt x="135355" y="83520"/>
                      <a:pt x="144951" y="96930"/>
                      <a:pt x="146875" y="112320"/>
                    </a:cubicBezTo>
                    <a:cubicBezTo>
                      <a:pt x="164250" y="251324"/>
                      <a:pt x="142633" y="340883"/>
                      <a:pt x="164154" y="233280"/>
                    </a:cubicBezTo>
                    <a:cubicBezTo>
                      <a:pt x="167034" y="164160"/>
                      <a:pt x="164710" y="94626"/>
                      <a:pt x="172793" y="25920"/>
                    </a:cubicBezTo>
                    <a:cubicBezTo>
                      <a:pt x="175172" y="5695"/>
                      <a:pt x="177790" y="66364"/>
                      <a:pt x="181433" y="86400"/>
                    </a:cubicBezTo>
                    <a:cubicBezTo>
                      <a:pt x="188184" y="123528"/>
                      <a:pt x="189462" y="114502"/>
                      <a:pt x="198712" y="146880"/>
                    </a:cubicBezTo>
                    <a:cubicBezTo>
                      <a:pt x="201974" y="158298"/>
                      <a:pt x="204472" y="169920"/>
                      <a:pt x="207352" y="181440"/>
                    </a:cubicBezTo>
                    <a:cubicBezTo>
                      <a:pt x="210232" y="216000"/>
                      <a:pt x="208469" y="251266"/>
                      <a:pt x="215992" y="285120"/>
                    </a:cubicBezTo>
                    <a:cubicBezTo>
                      <a:pt x="217968" y="294010"/>
                      <a:pt x="223768" y="268266"/>
                      <a:pt x="224631" y="259200"/>
                    </a:cubicBezTo>
                    <a:cubicBezTo>
                      <a:pt x="229553" y="207514"/>
                      <a:pt x="229817" y="155485"/>
                      <a:pt x="233271" y="103680"/>
                    </a:cubicBezTo>
                    <a:cubicBezTo>
                      <a:pt x="235578" y="69077"/>
                      <a:pt x="239031" y="34560"/>
                      <a:pt x="241911" y="0"/>
                    </a:cubicBezTo>
                    <a:cubicBezTo>
                      <a:pt x="251844" y="198688"/>
                      <a:pt x="250550" y="115128"/>
                      <a:pt x="250550" y="250560"/>
                    </a:cubicBezTo>
                  </a:path>
                </a:pathLst>
              </a:custGeom>
              <a:noFill/>
              <a:ln w="25400" cap="flat" cmpd="sng">
                <a:solidFill>
                  <a:srgbClr val="4A452A"/>
                </a:solidFill>
                <a:prstDash val="solid"/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en-GB"/>
              </a:p>
            </p:txBody>
          </p:sp>
        </p:grpSp>
      </p:grpSp>
      <p:grpSp>
        <p:nvGrpSpPr>
          <p:cNvPr id="14342" name="Group 2"/>
          <p:cNvGrpSpPr>
            <a:grpSpLocks/>
          </p:cNvGrpSpPr>
          <p:nvPr/>
        </p:nvGrpSpPr>
        <p:grpSpPr bwMode="auto">
          <a:xfrm>
            <a:off x="3132765" y="4192203"/>
            <a:ext cx="1768475" cy="2178050"/>
            <a:chOff x="1149429" y="4328376"/>
            <a:chExt cx="1767927" cy="2177457"/>
          </a:xfrm>
        </p:grpSpPr>
        <p:sp>
          <p:nvSpPr>
            <p:cNvPr id="14411" name="TextBox 41"/>
            <p:cNvSpPr txBox="1">
              <a:spLocks noChangeArrowheads="1"/>
            </p:cNvSpPr>
            <p:nvPr/>
          </p:nvSpPr>
          <p:spPr bwMode="auto">
            <a:xfrm>
              <a:off x="1262260" y="5048379"/>
              <a:ext cx="935025" cy="307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l-GR" altLang="en-US" sz="1400" b="1"/>
                <a:t>CD8αα </a:t>
              </a:r>
              <a:endParaRPr lang="el-GR" altLang="en-US" sz="1400"/>
            </a:p>
          </p:txBody>
        </p:sp>
        <p:sp>
          <p:nvSpPr>
            <p:cNvPr id="14412" name="Tekstboks 111"/>
            <p:cNvSpPr txBox="1">
              <a:spLocks noChangeArrowheads="1"/>
            </p:cNvSpPr>
            <p:nvPr/>
          </p:nvSpPr>
          <p:spPr bwMode="auto">
            <a:xfrm>
              <a:off x="1261615" y="5336380"/>
              <a:ext cx="1655741" cy="1169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000" dirty="0"/>
                <a:t>Intraepithelial lymphocytes </a:t>
              </a:r>
            </a:p>
            <a:p>
              <a:r>
                <a:rPr lang="en-US" altLang="en-US" sz="1000" dirty="0"/>
                <a:t>are found in the gut. </a:t>
              </a:r>
            </a:p>
            <a:p>
              <a:endParaRPr lang="en-US" altLang="en-US" sz="1000" dirty="0"/>
            </a:p>
            <a:p>
              <a:r>
                <a:rPr lang="en-US" altLang="en-US" sz="1000" dirty="0"/>
                <a:t>Play a role in in Immunity and autoimmunity thru the    release of proinflammatory regulatory cytokines</a:t>
              </a:r>
            </a:p>
          </p:txBody>
        </p:sp>
        <p:grpSp>
          <p:nvGrpSpPr>
            <p:cNvPr id="14413" name="Group 81"/>
            <p:cNvGrpSpPr>
              <a:grpSpLocks/>
            </p:cNvGrpSpPr>
            <p:nvPr/>
          </p:nvGrpSpPr>
          <p:grpSpPr bwMode="auto">
            <a:xfrm>
              <a:off x="1149429" y="4328376"/>
              <a:ext cx="1695920" cy="749220"/>
              <a:chOff x="5468758" y="1988840"/>
              <a:chExt cx="1695530" cy="749424"/>
            </a:xfrm>
          </p:grpSpPr>
          <p:grpSp>
            <p:nvGrpSpPr>
              <p:cNvPr id="14417" name="Group 56"/>
              <p:cNvGrpSpPr>
                <a:grpSpLocks/>
              </p:cNvGrpSpPr>
              <p:nvPr/>
            </p:nvGrpSpPr>
            <p:grpSpPr bwMode="auto">
              <a:xfrm>
                <a:off x="5508104" y="1988840"/>
                <a:ext cx="1296144" cy="749424"/>
                <a:chOff x="5796136" y="1988840"/>
                <a:chExt cx="1296144" cy="749424"/>
              </a:xfrm>
            </p:grpSpPr>
            <p:grpSp>
              <p:nvGrpSpPr>
                <p:cNvPr id="14420" name="Group 24"/>
                <p:cNvGrpSpPr>
                  <a:grpSpLocks/>
                </p:cNvGrpSpPr>
                <p:nvPr/>
              </p:nvGrpSpPr>
              <p:grpSpPr bwMode="auto">
                <a:xfrm rot="-5400000">
                  <a:off x="6206753" y="2226295"/>
                  <a:ext cx="533400" cy="490538"/>
                  <a:chOff x="2051720" y="3573016"/>
                  <a:chExt cx="504056" cy="432048"/>
                </a:xfrm>
              </p:grpSpPr>
              <p:sp>
                <p:nvSpPr>
                  <p:cNvPr id="468" name="Oval 467"/>
                  <p:cNvSpPr>
                    <a:spLocks noChangeArrowheads="1"/>
                  </p:cNvSpPr>
                  <p:nvPr/>
                </p:nvSpPr>
                <p:spPr bwMode="auto">
                  <a:xfrm>
                    <a:off x="2060839" y="3560297"/>
                    <a:ext cx="504056" cy="440199"/>
                  </a:xfrm>
                  <a:prstGeom prst="ellipse">
                    <a:avLst/>
                  </a:prstGeom>
                  <a:solidFill>
                    <a:srgbClr val="C6D9F1"/>
                  </a:solidFill>
                  <a:ln w="9525">
                    <a:solidFill>
                      <a:srgbClr val="C3D69B"/>
                    </a:solidFill>
                    <a:round/>
                    <a:headEnd/>
                    <a:tailEnd/>
                  </a:ln>
                  <a:effectLst>
                    <a:outerShdw blurRad="40000" dist="23000" dir="5400000" rotWithShape="0">
                      <a:srgbClr val="808080">
                        <a:alpha val="34998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chemeClr val="lt1"/>
                      </a:solidFill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469" name="Oval 468"/>
                  <p:cNvSpPr>
                    <a:spLocks noChangeArrowheads="1"/>
                  </p:cNvSpPr>
                  <p:nvPr/>
                </p:nvSpPr>
                <p:spPr bwMode="auto">
                  <a:xfrm>
                    <a:off x="2123846" y="3628772"/>
                    <a:ext cx="288032" cy="296261"/>
                  </a:xfrm>
                  <a:prstGeom prst="ellipse">
                    <a:avLst/>
                  </a:prstGeom>
                  <a:solidFill>
                    <a:srgbClr val="558ED5"/>
                  </a:solidFill>
                  <a:ln w="9525">
                    <a:solidFill>
                      <a:srgbClr val="4F6228"/>
                    </a:solidFill>
                    <a:round/>
                    <a:headEnd/>
                    <a:tailEnd/>
                  </a:ln>
                  <a:effectLst>
                    <a:outerShdw blurRad="40000" dist="23000" dir="5400000" rotWithShape="0">
                      <a:srgbClr val="808080">
                        <a:alpha val="34998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chemeClr val="lt1"/>
                      </a:solidFill>
                      <a:latin typeface="+mn-lt"/>
                      <a:ea typeface="+mn-ea"/>
                    </a:endParaRPr>
                  </a:p>
                </p:txBody>
              </p:sp>
            </p:grpSp>
            <p:sp>
              <p:nvSpPr>
                <p:cNvPr id="14421" name="TextBox 111"/>
                <p:cNvSpPr txBox="1">
                  <a:spLocks noChangeArrowheads="1"/>
                </p:cNvSpPr>
                <p:nvPr/>
              </p:nvSpPr>
              <p:spPr bwMode="auto">
                <a:xfrm>
                  <a:off x="5796136" y="1988840"/>
                  <a:ext cx="449262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9pPr>
                </a:lstStyle>
                <a:p>
                  <a:r>
                    <a:rPr lang="en-US" altLang="en-US" sz="1000"/>
                    <a:t>TCR</a:t>
                  </a:r>
                  <a:endParaRPr lang="en-US" altLang="en-US" sz="1000" baseline="-25000"/>
                </a:p>
              </p:txBody>
            </p:sp>
            <p:sp>
              <p:nvSpPr>
                <p:cNvPr id="457" name="Freeform 456"/>
                <p:cNvSpPr/>
                <p:nvPr/>
              </p:nvSpPr>
              <p:spPr bwMode="auto">
                <a:xfrm rot="21332866">
                  <a:off x="6229610" y="2082503"/>
                  <a:ext cx="133278" cy="260350"/>
                </a:xfrm>
                <a:custGeom>
                  <a:avLst/>
                  <a:gdLst>
                    <a:gd name="connsiteX0" fmla="*/ 23854 w 278296"/>
                    <a:gd name="connsiteY0" fmla="*/ 57 h 508940"/>
                    <a:gd name="connsiteX1" fmla="*/ 15903 w 278296"/>
                    <a:gd name="connsiteY1" fmla="*/ 39813 h 508940"/>
                    <a:gd name="connsiteX2" fmla="*/ 0 w 278296"/>
                    <a:gd name="connsiteY2" fmla="*/ 103424 h 508940"/>
                    <a:gd name="connsiteX3" fmla="*/ 71562 w 278296"/>
                    <a:gd name="connsiteY3" fmla="*/ 182937 h 508940"/>
                    <a:gd name="connsiteX4" fmla="*/ 95416 w 278296"/>
                    <a:gd name="connsiteY4" fmla="*/ 190888 h 508940"/>
                    <a:gd name="connsiteX5" fmla="*/ 111319 w 278296"/>
                    <a:gd name="connsiteY5" fmla="*/ 278352 h 508940"/>
                    <a:gd name="connsiteX6" fmla="*/ 119270 w 278296"/>
                    <a:gd name="connsiteY6" fmla="*/ 302206 h 508940"/>
                    <a:gd name="connsiteX7" fmla="*/ 127221 w 278296"/>
                    <a:gd name="connsiteY7" fmla="*/ 445330 h 508940"/>
                    <a:gd name="connsiteX8" fmla="*/ 135173 w 278296"/>
                    <a:gd name="connsiteY8" fmla="*/ 485086 h 508940"/>
                    <a:gd name="connsiteX9" fmla="*/ 151075 w 278296"/>
                    <a:gd name="connsiteY9" fmla="*/ 508940 h 508940"/>
                    <a:gd name="connsiteX10" fmla="*/ 206734 w 278296"/>
                    <a:gd name="connsiteY10" fmla="*/ 493038 h 508940"/>
                    <a:gd name="connsiteX11" fmla="*/ 246491 w 278296"/>
                    <a:gd name="connsiteY11" fmla="*/ 421476 h 508940"/>
                    <a:gd name="connsiteX12" fmla="*/ 262393 w 278296"/>
                    <a:gd name="connsiteY12" fmla="*/ 397622 h 508940"/>
                    <a:gd name="connsiteX13" fmla="*/ 238539 w 278296"/>
                    <a:gd name="connsiteY13" fmla="*/ 294255 h 508940"/>
                    <a:gd name="connsiteX14" fmla="*/ 230588 w 278296"/>
                    <a:gd name="connsiteY14" fmla="*/ 262450 h 508940"/>
                    <a:gd name="connsiteX15" fmla="*/ 182880 w 278296"/>
                    <a:gd name="connsiteY15" fmla="*/ 230645 h 508940"/>
                    <a:gd name="connsiteX16" fmla="*/ 190832 w 278296"/>
                    <a:gd name="connsiteY16" fmla="*/ 198839 h 508940"/>
                    <a:gd name="connsiteX17" fmla="*/ 214686 w 278296"/>
                    <a:gd name="connsiteY17" fmla="*/ 190888 h 508940"/>
                    <a:gd name="connsiteX18" fmla="*/ 262393 w 278296"/>
                    <a:gd name="connsiteY18" fmla="*/ 151132 h 508940"/>
                    <a:gd name="connsiteX19" fmla="*/ 278296 w 278296"/>
                    <a:gd name="connsiteY19" fmla="*/ 31862 h 508940"/>
                    <a:gd name="connsiteX20" fmla="*/ 270345 w 278296"/>
                    <a:gd name="connsiteY20" fmla="*/ 57 h 508940"/>
                    <a:gd name="connsiteX21" fmla="*/ 198783 w 278296"/>
                    <a:gd name="connsiteY21" fmla="*/ 31862 h 508940"/>
                    <a:gd name="connsiteX22" fmla="*/ 190832 w 278296"/>
                    <a:gd name="connsiteY22" fmla="*/ 55716 h 508940"/>
                    <a:gd name="connsiteX23" fmla="*/ 182880 w 278296"/>
                    <a:gd name="connsiteY23" fmla="*/ 151132 h 508940"/>
                    <a:gd name="connsiteX24" fmla="*/ 135173 w 278296"/>
                    <a:gd name="connsiteY24" fmla="*/ 135229 h 508940"/>
                    <a:gd name="connsiteX25" fmla="*/ 111319 w 278296"/>
                    <a:gd name="connsiteY25" fmla="*/ 119326 h 508940"/>
                    <a:gd name="connsiteX26" fmla="*/ 87465 w 278296"/>
                    <a:gd name="connsiteY26" fmla="*/ 111375 h 508940"/>
                    <a:gd name="connsiteX27" fmla="*/ 79513 w 278296"/>
                    <a:gd name="connsiteY27" fmla="*/ 87521 h 508940"/>
                    <a:gd name="connsiteX28" fmla="*/ 71562 w 278296"/>
                    <a:gd name="connsiteY28" fmla="*/ 31862 h 508940"/>
                    <a:gd name="connsiteX29" fmla="*/ 23854 w 278296"/>
                    <a:gd name="connsiteY29" fmla="*/ 57 h 508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278296" h="508940">
                      <a:moveTo>
                        <a:pt x="23854" y="57"/>
                      </a:moveTo>
                      <a:cubicBezTo>
                        <a:pt x="14577" y="1382"/>
                        <a:pt x="18942" y="26645"/>
                        <a:pt x="15903" y="39813"/>
                      </a:cubicBezTo>
                      <a:cubicBezTo>
                        <a:pt x="10988" y="61110"/>
                        <a:pt x="0" y="103424"/>
                        <a:pt x="0" y="103424"/>
                      </a:cubicBezTo>
                      <a:cubicBezTo>
                        <a:pt x="11329" y="228036"/>
                        <a:pt x="-22150" y="182937"/>
                        <a:pt x="71562" y="182937"/>
                      </a:cubicBezTo>
                      <a:cubicBezTo>
                        <a:pt x="79943" y="182937"/>
                        <a:pt x="87465" y="188238"/>
                        <a:pt x="95416" y="190888"/>
                      </a:cubicBezTo>
                      <a:cubicBezTo>
                        <a:pt x="113650" y="245594"/>
                        <a:pt x="93337" y="179453"/>
                        <a:pt x="111319" y="278352"/>
                      </a:cubicBezTo>
                      <a:cubicBezTo>
                        <a:pt x="112818" y="286598"/>
                        <a:pt x="116620" y="294255"/>
                        <a:pt x="119270" y="302206"/>
                      </a:cubicBezTo>
                      <a:cubicBezTo>
                        <a:pt x="121920" y="349914"/>
                        <a:pt x="123082" y="397728"/>
                        <a:pt x="127221" y="445330"/>
                      </a:cubicBezTo>
                      <a:cubicBezTo>
                        <a:pt x="128392" y="458794"/>
                        <a:pt x="130428" y="472432"/>
                        <a:pt x="135173" y="485086"/>
                      </a:cubicBezTo>
                      <a:cubicBezTo>
                        <a:pt x="138528" y="494034"/>
                        <a:pt x="145774" y="500989"/>
                        <a:pt x="151075" y="508940"/>
                      </a:cubicBezTo>
                      <a:cubicBezTo>
                        <a:pt x="151350" y="508871"/>
                        <a:pt x="202932" y="496840"/>
                        <a:pt x="206734" y="493038"/>
                      </a:cubicBezTo>
                      <a:cubicBezTo>
                        <a:pt x="256869" y="442903"/>
                        <a:pt x="226495" y="461468"/>
                        <a:pt x="246491" y="421476"/>
                      </a:cubicBezTo>
                      <a:cubicBezTo>
                        <a:pt x="250765" y="412929"/>
                        <a:pt x="257092" y="405573"/>
                        <a:pt x="262393" y="397622"/>
                      </a:cubicBezTo>
                      <a:cubicBezTo>
                        <a:pt x="243935" y="268411"/>
                        <a:pt x="267646" y="410688"/>
                        <a:pt x="238539" y="294255"/>
                      </a:cubicBezTo>
                      <a:cubicBezTo>
                        <a:pt x="235889" y="283653"/>
                        <a:pt x="237784" y="270674"/>
                        <a:pt x="230588" y="262450"/>
                      </a:cubicBezTo>
                      <a:cubicBezTo>
                        <a:pt x="218002" y="248066"/>
                        <a:pt x="182880" y="230645"/>
                        <a:pt x="182880" y="230645"/>
                      </a:cubicBezTo>
                      <a:cubicBezTo>
                        <a:pt x="185531" y="220043"/>
                        <a:pt x="184005" y="207373"/>
                        <a:pt x="190832" y="198839"/>
                      </a:cubicBezTo>
                      <a:cubicBezTo>
                        <a:pt x="196068" y="192294"/>
                        <a:pt x="207189" y="194636"/>
                        <a:pt x="214686" y="190888"/>
                      </a:cubicBezTo>
                      <a:cubicBezTo>
                        <a:pt x="236822" y="179820"/>
                        <a:pt x="244811" y="168713"/>
                        <a:pt x="262393" y="151132"/>
                      </a:cubicBezTo>
                      <a:cubicBezTo>
                        <a:pt x="278168" y="103812"/>
                        <a:pt x="278296" y="109692"/>
                        <a:pt x="278296" y="31862"/>
                      </a:cubicBezTo>
                      <a:cubicBezTo>
                        <a:pt x="278296" y="20934"/>
                        <a:pt x="272995" y="10659"/>
                        <a:pt x="270345" y="57"/>
                      </a:cubicBezTo>
                      <a:cubicBezTo>
                        <a:pt x="213571" y="18981"/>
                        <a:pt x="236584" y="6661"/>
                        <a:pt x="198783" y="31862"/>
                      </a:cubicBezTo>
                      <a:cubicBezTo>
                        <a:pt x="196133" y="39813"/>
                        <a:pt x="191940" y="47408"/>
                        <a:pt x="190832" y="55716"/>
                      </a:cubicBezTo>
                      <a:cubicBezTo>
                        <a:pt x="186614" y="87352"/>
                        <a:pt x="201182" y="124986"/>
                        <a:pt x="182880" y="151132"/>
                      </a:cubicBezTo>
                      <a:cubicBezTo>
                        <a:pt x="173267" y="164864"/>
                        <a:pt x="135173" y="135229"/>
                        <a:pt x="135173" y="135229"/>
                      </a:cubicBezTo>
                      <a:cubicBezTo>
                        <a:pt x="127222" y="129928"/>
                        <a:pt x="119866" y="123600"/>
                        <a:pt x="111319" y="119326"/>
                      </a:cubicBezTo>
                      <a:cubicBezTo>
                        <a:pt x="103822" y="115578"/>
                        <a:pt x="93392" y="117301"/>
                        <a:pt x="87465" y="111375"/>
                      </a:cubicBezTo>
                      <a:cubicBezTo>
                        <a:pt x="81538" y="105448"/>
                        <a:pt x="82164" y="95472"/>
                        <a:pt x="79513" y="87521"/>
                      </a:cubicBezTo>
                      <a:cubicBezTo>
                        <a:pt x="76863" y="68968"/>
                        <a:pt x="86555" y="43107"/>
                        <a:pt x="71562" y="31862"/>
                      </a:cubicBezTo>
                      <a:cubicBezTo>
                        <a:pt x="56569" y="20617"/>
                        <a:pt x="33131" y="-1268"/>
                        <a:pt x="23854" y="57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grpSp>
              <p:nvGrpSpPr>
                <p:cNvPr id="458" name="Group 457"/>
                <p:cNvGrpSpPr/>
                <p:nvPr/>
              </p:nvGrpSpPr>
              <p:grpSpPr>
                <a:xfrm rot="851717">
                  <a:off x="6624539" y="2165654"/>
                  <a:ext cx="91438" cy="144016"/>
                  <a:chOff x="3688474" y="1916832"/>
                  <a:chExt cx="137157" cy="432048"/>
                </a:xfrm>
                <a:solidFill>
                  <a:schemeClr val="accent2"/>
                </a:solidFill>
              </p:grpSpPr>
              <p:sp>
                <p:nvSpPr>
                  <p:cNvPr id="465" name="Rounded Rectangle 464"/>
                  <p:cNvSpPr/>
                  <p:nvPr/>
                </p:nvSpPr>
                <p:spPr>
                  <a:xfrm>
                    <a:off x="3688474" y="1916832"/>
                    <a:ext cx="45719" cy="432048"/>
                  </a:xfrm>
                  <a:prstGeom prst="roundRect">
                    <a:avLst/>
                  </a:prstGeom>
                  <a:grpFill/>
                  <a:ln>
                    <a:solidFill>
                      <a:srgbClr val="632523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466" name="Rounded Rectangle 465"/>
                  <p:cNvSpPr/>
                  <p:nvPr/>
                </p:nvSpPr>
                <p:spPr>
                  <a:xfrm>
                    <a:off x="3734193" y="1916832"/>
                    <a:ext cx="45719" cy="432048"/>
                  </a:xfrm>
                  <a:prstGeom prst="roundRect">
                    <a:avLst/>
                  </a:prstGeom>
                  <a:grpFill/>
                  <a:ln>
                    <a:solidFill>
                      <a:srgbClr val="632523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467" name="Rounded Rectangle 466"/>
                  <p:cNvSpPr/>
                  <p:nvPr/>
                </p:nvSpPr>
                <p:spPr>
                  <a:xfrm>
                    <a:off x="3779912" y="1916832"/>
                    <a:ext cx="45719" cy="432048"/>
                  </a:xfrm>
                  <a:prstGeom prst="roundRect">
                    <a:avLst/>
                  </a:prstGeom>
                  <a:grpFill/>
                  <a:ln>
                    <a:solidFill>
                      <a:srgbClr val="632523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4424" name="TextBox 119"/>
                <p:cNvSpPr txBox="1">
                  <a:spLocks noChangeArrowheads="1"/>
                </p:cNvSpPr>
                <p:nvPr/>
              </p:nvSpPr>
              <p:spPr bwMode="auto">
                <a:xfrm>
                  <a:off x="6643018" y="1988840"/>
                  <a:ext cx="449262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9pPr>
                </a:lstStyle>
                <a:p>
                  <a:r>
                    <a:rPr lang="en-US" altLang="en-US" sz="1000"/>
                    <a:t> CD3</a:t>
                  </a:r>
                  <a:endParaRPr lang="en-US" altLang="en-US" sz="1000" baseline="-25000"/>
                </a:p>
              </p:txBody>
            </p:sp>
            <p:grpSp>
              <p:nvGrpSpPr>
                <p:cNvPr id="460" name="Group 459"/>
                <p:cNvGrpSpPr/>
                <p:nvPr/>
              </p:nvGrpSpPr>
              <p:grpSpPr>
                <a:xfrm rot="3781456">
                  <a:off x="6754414" y="2168642"/>
                  <a:ext cx="110674" cy="279207"/>
                  <a:chOff x="3923928" y="1988840"/>
                  <a:chExt cx="72008" cy="418463"/>
                </a:xfrm>
                <a:solidFill>
                  <a:schemeClr val="accent1">
                    <a:lumMod val="60000"/>
                    <a:lumOff val="40000"/>
                  </a:schemeClr>
                </a:solidFill>
                <a:scene3d>
                  <a:camera prst="orthographicFront">
                    <a:rot lat="0" lon="1500000" rev="0"/>
                  </a:camera>
                  <a:lightRig rig="threePt" dir="t"/>
                </a:scene3d>
              </p:grpSpPr>
              <p:sp>
                <p:nvSpPr>
                  <p:cNvPr id="463" name="Freeform 462"/>
                  <p:cNvSpPr/>
                  <p:nvPr/>
                </p:nvSpPr>
                <p:spPr>
                  <a:xfrm>
                    <a:off x="3934217" y="2022938"/>
                    <a:ext cx="50608" cy="384365"/>
                  </a:xfrm>
                  <a:custGeom>
                    <a:avLst/>
                    <a:gdLst>
                      <a:gd name="connsiteX0" fmla="*/ 0 w 50608"/>
                      <a:gd name="connsiteY0" fmla="*/ 0 h 384366"/>
                      <a:gd name="connsiteX1" fmla="*/ 0 w 50608"/>
                      <a:gd name="connsiteY1" fmla="*/ 0 h 384366"/>
                      <a:gd name="connsiteX2" fmla="*/ 33422 w 50608"/>
                      <a:gd name="connsiteY2" fmla="*/ 384366 h 384366"/>
                      <a:gd name="connsiteX3" fmla="*/ 50133 w 50608"/>
                      <a:gd name="connsiteY3" fmla="*/ 359299 h 384366"/>
                      <a:gd name="connsiteX4" fmla="*/ 41778 w 50608"/>
                      <a:gd name="connsiteY4" fmla="*/ 75202 h 384366"/>
                      <a:gd name="connsiteX5" fmla="*/ 41778 w 50608"/>
                      <a:gd name="connsiteY5" fmla="*/ 33423 h 3843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0608" h="384366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6334" y="351126"/>
                          <a:pt x="6702" y="224028"/>
                          <a:pt x="33422" y="384366"/>
                        </a:cubicBezTo>
                        <a:cubicBezTo>
                          <a:pt x="38992" y="376010"/>
                          <a:pt x="49862" y="369338"/>
                          <a:pt x="50133" y="359299"/>
                        </a:cubicBezTo>
                        <a:cubicBezTo>
                          <a:pt x="52693" y="264594"/>
                          <a:pt x="44206" y="169911"/>
                          <a:pt x="41778" y="75202"/>
                        </a:cubicBezTo>
                        <a:cubicBezTo>
                          <a:pt x="41421" y="61280"/>
                          <a:pt x="41778" y="47349"/>
                          <a:pt x="41778" y="33423"/>
                        </a:cubicBezTo>
                      </a:path>
                    </a:pathLst>
                  </a:cu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accent1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464" name="Oval 463"/>
                  <p:cNvSpPr/>
                  <p:nvPr/>
                </p:nvSpPr>
                <p:spPr>
                  <a:xfrm>
                    <a:off x="3923928" y="1988840"/>
                    <a:ext cx="72008" cy="72008"/>
                  </a:xfrm>
                  <a:prstGeom prst="ellipse">
                    <a:avLst/>
                  </a:prstGeom>
                  <a:solidFill>
                    <a:schemeClr val="tx2">
                      <a:lumMod val="75000"/>
                    </a:schemeClr>
                  </a:solidFill>
                  <a:ln>
                    <a:solidFill>
                      <a:schemeClr val="accent1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</p:grpSp>
          <p:sp>
            <p:nvSpPr>
              <p:cNvPr id="14418" name="TextBox 135"/>
              <p:cNvSpPr txBox="1">
                <a:spLocks noChangeArrowheads="1"/>
              </p:cNvSpPr>
              <p:nvPr/>
            </p:nvSpPr>
            <p:spPr bwMode="auto">
              <a:xfrm>
                <a:off x="5468758" y="2318779"/>
                <a:ext cx="57606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000"/>
                  <a:t>B220</a:t>
                </a:r>
                <a:endParaRPr lang="en-US" altLang="en-US" sz="1000" baseline="-25000"/>
              </a:p>
            </p:txBody>
          </p:sp>
          <p:sp>
            <p:nvSpPr>
              <p:cNvPr id="14419" name="TextBox 123"/>
              <p:cNvSpPr txBox="1">
                <a:spLocks noChangeArrowheads="1"/>
              </p:cNvSpPr>
              <p:nvPr/>
            </p:nvSpPr>
            <p:spPr bwMode="auto">
              <a:xfrm>
                <a:off x="6588224" y="2390196"/>
                <a:ext cx="576064" cy="2460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l-GR" altLang="en-US" sz="1000"/>
                  <a:t>CD8αα </a:t>
                </a:r>
              </a:p>
            </p:txBody>
          </p:sp>
        </p:grpSp>
        <p:grpSp>
          <p:nvGrpSpPr>
            <p:cNvPr id="14414" name="Group 56"/>
            <p:cNvGrpSpPr>
              <a:grpSpLocks/>
            </p:cNvGrpSpPr>
            <p:nvPr/>
          </p:nvGrpSpPr>
          <p:grpSpPr bwMode="auto">
            <a:xfrm rot="1338099">
              <a:off x="1283267" y="4548931"/>
              <a:ext cx="444494" cy="207941"/>
              <a:chOff x="5002700" y="4484613"/>
              <a:chExt cx="1542766" cy="507532"/>
            </a:xfrm>
          </p:grpSpPr>
          <p:sp>
            <p:nvSpPr>
              <p:cNvPr id="470" name="Freeform 469"/>
              <p:cNvSpPr/>
              <p:nvPr/>
            </p:nvSpPr>
            <p:spPr bwMode="auto">
              <a:xfrm rot="17255834">
                <a:off x="5702950" y="4149628"/>
                <a:ext cx="285706" cy="1399327"/>
              </a:xfrm>
              <a:custGeom>
                <a:avLst/>
                <a:gdLst>
                  <a:gd name="connsiteX0" fmla="*/ 0 w 50608"/>
                  <a:gd name="connsiteY0" fmla="*/ 0 h 384366"/>
                  <a:gd name="connsiteX1" fmla="*/ 0 w 50608"/>
                  <a:gd name="connsiteY1" fmla="*/ 0 h 384366"/>
                  <a:gd name="connsiteX2" fmla="*/ 33422 w 50608"/>
                  <a:gd name="connsiteY2" fmla="*/ 384366 h 384366"/>
                  <a:gd name="connsiteX3" fmla="*/ 50133 w 50608"/>
                  <a:gd name="connsiteY3" fmla="*/ 359299 h 384366"/>
                  <a:gd name="connsiteX4" fmla="*/ 41778 w 50608"/>
                  <a:gd name="connsiteY4" fmla="*/ 75202 h 384366"/>
                  <a:gd name="connsiteX5" fmla="*/ 41778 w 50608"/>
                  <a:gd name="connsiteY5" fmla="*/ 33423 h 38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608" h="384366">
                    <a:moveTo>
                      <a:pt x="0" y="0"/>
                    </a:moveTo>
                    <a:lnTo>
                      <a:pt x="0" y="0"/>
                    </a:lnTo>
                    <a:cubicBezTo>
                      <a:pt x="26334" y="351126"/>
                      <a:pt x="6702" y="224028"/>
                      <a:pt x="33422" y="384366"/>
                    </a:cubicBezTo>
                    <a:cubicBezTo>
                      <a:pt x="38992" y="376010"/>
                      <a:pt x="49862" y="369338"/>
                      <a:pt x="50133" y="359299"/>
                    </a:cubicBezTo>
                    <a:cubicBezTo>
                      <a:pt x="52693" y="264594"/>
                      <a:pt x="44206" y="169911"/>
                      <a:pt x="41778" y="75202"/>
                    </a:cubicBezTo>
                    <a:cubicBezTo>
                      <a:pt x="41421" y="61280"/>
                      <a:pt x="41778" y="47349"/>
                      <a:pt x="41778" y="33423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cene3d>
                <a:camera prst="orthographicFront">
                  <a:rot lat="0" lon="1500000" rev="0"/>
                </a:camera>
                <a:lightRig rig="threePt" dir="t"/>
              </a:scene3d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71" name="Oval 470"/>
              <p:cNvSpPr/>
              <p:nvPr/>
            </p:nvSpPr>
            <p:spPr bwMode="auto">
              <a:xfrm rot="17255834">
                <a:off x="4996394" y="4490919"/>
                <a:ext cx="406522" cy="39391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cene3d>
                <a:camera prst="orthographicFront">
                  <a:rot lat="0" lon="150000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14343" name="Group 2"/>
          <p:cNvGrpSpPr>
            <a:grpSpLocks/>
          </p:cNvGrpSpPr>
          <p:nvPr/>
        </p:nvGrpSpPr>
        <p:grpSpPr bwMode="auto">
          <a:xfrm>
            <a:off x="3153599" y="1557927"/>
            <a:ext cx="1657350" cy="2187575"/>
            <a:chOff x="34925" y="1565870"/>
            <a:chExt cx="1657350" cy="2187420"/>
          </a:xfrm>
        </p:grpSpPr>
        <p:grpSp>
          <p:nvGrpSpPr>
            <p:cNvPr id="14399" name="Group 1"/>
            <p:cNvGrpSpPr>
              <a:grpSpLocks/>
            </p:cNvGrpSpPr>
            <p:nvPr/>
          </p:nvGrpSpPr>
          <p:grpSpPr bwMode="auto">
            <a:xfrm>
              <a:off x="35818" y="1565870"/>
              <a:ext cx="1456432" cy="1345897"/>
              <a:chOff x="35818" y="1565870"/>
              <a:chExt cx="1456432" cy="1345897"/>
            </a:xfrm>
          </p:grpSpPr>
          <p:sp>
            <p:nvSpPr>
              <p:cNvPr id="14401" name="TextBox 41"/>
              <p:cNvSpPr txBox="1">
                <a:spLocks noChangeArrowheads="1"/>
              </p:cNvSpPr>
              <p:nvPr/>
            </p:nvSpPr>
            <p:spPr bwMode="auto">
              <a:xfrm>
                <a:off x="35818" y="2603792"/>
                <a:ext cx="1368425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400" b="1" dirty="0"/>
                  <a:t>Cytotoxic</a:t>
                </a:r>
                <a:endParaRPr lang="en-US" altLang="en-US" sz="1400" b="1" baseline="-25000" dirty="0"/>
              </a:p>
            </p:txBody>
          </p:sp>
          <p:sp>
            <p:nvSpPr>
              <p:cNvPr id="12" name="Oval 11"/>
              <p:cNvSpPr>
                <a:spLocks noChangeArrowheads="1"/>
              </p:cNvSpPr>
              <p:nvPr/>
            </p:nvSpPr>
            <p:spPr bwMode="auto">
              <a:xfrm rot="2895372">
                <a:off x="521519" y="1933324"/>
                <a:ext cx="695276" cy="735013"/>
              </a:xfrm>
              <a:prstGeom prst="ellipse">
                <a:avLst/>
              </a:prstGeom>
              <a:solidFill>
                <a:srgbClr val="A6A6A6"/>
              </a:solidFill>
              <a:ln w="9525">
                <a:solidFill>
                  <a:srgbClr val="7F7F7F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403" name="TextBox 41"/>
              <p:cNvSpPr txBox="1">
                <a:spLocks noChangeArrowheads="1"/>
              </p:cNvSpPr>
              <p:nvPr/>
            </p:nvSpPr>
            <p:spPr bwMode="auto">
              <a:xfrm>
                <a:off x="914828" y="1565870"/>
                <a:ext cx="449262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000"/>
                  <a:t>CD8</a:t>
                </a:r>
                <a:endParaRPr lang="en-US" altLang="en-US" sz="1000" baseline="-25000"/>
              </a:p>
            </p:txBody>
          </p:sp>
          <p:sp>
            <p:nvSpPr>
              <p:cNvPr id="14404" name="TextBox 42"/>
              <p:cNvSpPr txBox="1">
                <a:spLocks noChangeArrowheads="1"/>
              </p:cNvSpPr>
              <p:nvPr/>
            </p:nvSpPr>
            <p:spPr bwMode="auto">
              <a:xfrm>
                <a:off x="107950" y="1916113"/>
                <a:ext cx="449263" cy="246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000"/>
                  <a:t>TCR</a:t>
                </a:r>
                <a:endParaRPr lang="en-US" altLang="en-US" sz="1000" baseline="-25000"/>
              </a:p>
            </p:txBody>
          </p:sp>
          <p:grpSp>
            <p:nvGrpSpPr>
              <p:cNvPr id="14405" name="Group 31"/>
              <p:cNvGrpSpPr>
                <a:grpSpLocks/>
              </p:cNvGrpSpPr>
              <p:nvPr/>
            </p:nvGrpSpPr>
            <p:grpSpPr bwMode="auto">
              <a:xfrm>
                <a:off x="514350" y="1620838"/>
                <a:ext cx="977900" cy="842962"/>
                <a:chOff x="514350" y="1765300"/>
                <a:chExt cx="977900" cy="842963"/>
              </a:xfrm>
            </p:grpSpPr>
            <p:sp>
              <p:nvSpPr>
                <p:cNvPr id="27" name="Oval 26"/>
                <p:cNvSpPr>
                  <a:spLocks noChangeArrowheads="1"/>
                </p:cNvSpPr>
                <p:nvPr/>
              </p:nvSpPr>
              <p:spPr bwMode="auto">
                <a:xfrm rot="-2504628">
                  <a:off x="595313" y="2243695"/>
                  <a:ext cx="412750" cy="365099"/>
                </a:xfrm>
                <a:prstGeom prst="ellipse">
                  <a:avLst/>
                </a:prstGeom>
                <a:solidFill>
                  <a:srgbClr val="595959"/>
                </a:solidFill>
                <a:ln w="9525">
                  <a:solidFill>
                    <a:srgbClr val="7F7F7F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8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 bwMode="auto">
                <a:xfrm rot="21536413">
                  <a:off x="798513" y="1772241"/>
                  <a:ext cx="98425" cy="363512"/>
                </a:xfrm>
                <a:custGeom>
                  <a:avLst/>
                  <a:gdLst>
                    <a:gd name="connsiteX0" fmla="*/ 23854 w 278296"/>
                    <a:gd name="connsiteY0" fmla="*/ 57 h 508940"/>
                    <a:gd name="connsiteX1" fmla="*/ 15903 w 278296"/>
                    <a:gd name="connsiteY1" fmla="*/ 39813 h 508940"/>
                    <a:gd name="connsiteX2" fmla="*/ 0 w 278296"/>
                    <a:gd name="connsiteY2" fmla="*/ 103424 h 508940"/>
                    <a:gd name="connsiteX3" fmla="*/ 71562 w 278296"/>
                    <a:gd name="connsiteY3" fmla="*/ 182937 h 508940"/>
                    <a:gd name="connsiteX4" fmla="*/ 95416 w 278296"/>
                    <a:gd name="connsiteY4" fmla="*/ 190888 h 508940"/>
                    <a:gd name="connsiteX5" fmla="*/ 111319 w 278296"/>
                    <a:gd name="connsiteY5" fmla="*/ 278352 h 508940"/>
                    <a:gd name="connsiteX6" fmla="*/ 119270 w 278296"/>
                    <a:gd name="connsiteY6" fmla="*/ 302206 h 508940"/>
                    <a:gd name="connsiteX7" fmla="*/ 127221 w 278296"/>
                    <a:gd name="connsiteY7" fmla="*/ 445330 h 508940"/>
                    <a:gd name="connsiteX8" fmla="*/ 135173 w 278296"/>
                    <a:gd name="connsiteY8" fmla="*/ 485086 h 508940"/>
                    <a:gd name="connsiteX9" fmla="*/ 151075 w 278296"/>
                    <a:gd name="connsiteY9" fmla="*/ 508940 h 508940"/>
                    <a:gd name="connsiteX10" fmla="*/ 206734 w 278296"/>
                    <a:gd name="connsiteY10" fmla="*/ 493038 h 508940"/>
                    <a:gd name="connsiteX11" fmla="*/ 246491 w 278296"/>
                    <a:gd name="connsiteY11" fmla="*/ 421476 h 508940"/>
                    <a:gd name="connsiteX12" fmla="*/ 262393 w 278296"/>
                    <a:gd name="connsiteY12" fmla="*/ 397622 h 508940"/>
                    <a:gd name="connsiteX13" fmla="*/ 238539 w 278296"/>
                    <a:gd name="connsiteY13" fmla="*/ 294255 h 508940"/>
                    <a:gd name="connsiteX14" fmla="*/ 230588 w 278296"/>
                    <a:gd name="connsiteY14" fmla="*/ 262450 h 508940"/>
                    <a:gd name="connsiteX15" fmla="*/ 182880 w 278296"/>
                    <a:gd name="connsiteY15" fmla="*/ 230645 h 508940"/>
                    <a:gd name="connsiteX16" fmla="*/ 190832 w 278296"/>
                    <a:gd name="connsiteY16" fmla="*/ 198839 h 508940"/>
                    <a:gd name="connsiteX17" fmla="*/ 214686 w 278296"/>
                    <a:gd name="connsiteY17" fmla="*/ 190888 h 508940"/>
                    <a:gd name="connsiteX18" fmla="*/ 262393 w 278296"/>
                    <a:gd name="connsiteY18" fmla="*/ 151132 h 508940"/>
                    <a:gd name="connsiteX19" fmla="*/ 278296 w 278296"/>
                    <a:gd name="connsiteY19" fmla="*/ 31862 h 508940"/>
                    <a:gd name="connsiteX20" fmla="*/ 270345 w 278296"/>
                    <a:gd name="connsiteY20" fmla="*/ 57 h 508940"/>
                    <a:gd name="connsiteX21" fmla="*/ 198783 w 278296"/>
                    <a:gd name="connsiteY21" fmla="*/ 31862 h 508940"/>
                    <a:gd name="connsiteX22" fmla="*/ 190832 w 278296"/>
                    <a:gd name="connsiteY22" fmla="*/ 55716 h 508940"/>
                    <a:gd name="connsiteX23" fmla="*/ 182880 w 278296"/>
                    <a:gd name="connsiteY23" fmla="*/ 151132 h 508940"/>
                    <a:gd name="connsiteX24" fmla="*/ 135173 w 278296"/>
                    <a:gd name="connsiteY24" fmla="*/ 135229 h 508940"/>
                    <a:gd name="connsiteX25" fmla="*/ 111319 w 278296"/>
                    <a:gd name="connsiteY25" fmla="*/ 119326 h 508940"/>
                    <a:gd name="connsiteX26" fmla="*/ 87465 w 278296"/>
                    <a:gd name="connsiteY26" fmla="*/ 111375 h 508940"/>
                    <a:gd name="connsiteX27" fmla="*/ 79513 w 278296"/>
                    <a:gd name="connsiteY27" fmla="*/ 87521 h 508940"/>
                    <a:gd name="connsiteX28" fmla="*/ 71562 w 278296"/>
                    <a:gd name="connsiteY28" fmla="*/ 31862 h 508940"/>
                    <a:gd name="connsiteX29" fmla="*/ 23854 w 278296"/>
                    <a:gd name="connsiteY29" fmla="*/ 57 h 508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278296" h="508940">
                      <a:moveTo>
                        <a:pt x="23854" y="57"/>
                      </a:moveTo>
                      <a:cubicBezTo>
                        <a:pt x="14577" y="1382"/>
                        <a:pt x="18942" y="26645"/>
                        <a:pt x="15903" y="39813"/>
                      </a:cubicBezTo>
                      <a:cubicBezTo>
                        <a:pt x="10988" y="61110"/>
                        <a:pt x="0" y="103424"/>
                        <a:pt x="0" y="103424"/>
                      </a:cubicBezTo>
                      <a:cubicBezTo>
                        <a:pt x="11329" y="228036"/>
                        <a:pt x="-22150" y="182937"/>
                        <a:pt x="71562" y="182937"/>
                      </a:cubicBezTo>
                      <a:cubicBezTo>
                        <a:pt x="79943" y="182937"/>
                        <a:pt x="87465" y="188238"/>
                        <a:pt x="95416" y="190888"/>
                      </a:cubicBezTo>
                      <a:cubicBezTo>
                        <a:pt x="113650" y="245594"/>
                        <a:pt x="93337" y="179453"/>
                        <a:pt x="111319" y="278352"/>
                      </a:cubicBezTo>
                      <a:cubicBezTo>
                        <a:pt x="112818" y="286598"/>
                        <a:pt x="116620" y="294255"/>
                        <a:pt x="119270" y="302206"/>
                      </a:cubicBezTo>
                      <a:cubicBezTo>
                        <a:pt x="121920" y="349914"/>
                        <a:pt x="123082" y="397728"/>
                        <a:pt x="127221" y="445330"/>
                      </a:cubicBezTo>
                      <a:cubicBezTo>
                        <a:pt x="128392" y="458794"/>
                        <a:pt x="130428" y="472432"/>
                        <a:pt x="135173" y="485086"/>
                      </a:cubicBezTo>
                      <a:cubicBezTo>
                        <a:pt x="138528" y="494034"/>
                        <a:pt x="145774" y="500989"/>
                        <a:pt x="151075" y="508940"/>
                      </a:cubicBezTo>
                      <a:cubicBezTo>
                        <a:pt x="151350" y="508871"/>
                        <a:pt x="202932" y="496840"/>
                        <a:pt x="206734" y="493038"/>
                      </a:cubicBezTo>
                      <a:cubicBezTo>
                        <a:pt x="256869" y="442903"/>
                        <a:pt x="226495" y="461468"/>
                        <a:pt x="246491" y="421476"/>
                      </a:cubicBezTo>
                      <a:cubicBezTo>
                        <a:pt x="250765" y="412929"/>
                        <a:pt x="257092" y="405573"/>
                        <a:pt x="262393" y="397622"/>
                      </a:cubicBezTo>
                      <a:cubicBezTo>
                        <a:pt x="243935" y="268411"/>
                        <a:pt x="267646" y="410688"/>
                        <a:pt x="238539" y="294255"/>
                      </a:cubicBezTo>
                      <a:cubicBezTo>
                        <a:pt x="235889" y="283653"/>
                        <a:pt x="237784" y="270674"/>
                        <a:pt x="230588" y="262450"/>
                      </a:cubicBezTo>
                      <a:cubicBezTo>
                        <a:pt x="218002" y="248066"/>
                        <a:pt x="182880" y="230645"/>
                        <a:pt x="182880" y="230645"/>
                      </a:cubicBezTo>
                      <a:cubicBezTo>
                        <a:pt x="185531" y="220043"/>
                        <a:pt x="184005" y="207373"/>
                        <a:pt x="190832" y="198839"/>
                      </a:cubicBezTo>
                      <a:cubicBezTo>
                        <a:pt x="196068" y="192294"/>
                        <a:pt x="207189" y="194636"/>
                        <a:pt x="214686" y="190888"/>
                      </a:cubicBezTo>
                      <a:cubicBezTo>
                        <a:pt x="236822" y="179820"/>
                        <a:pt x="244811" y="168713"/>
                        <a:pt x="262393" y="151132"/>
                      </a:cubicBezTo>
                      <a:cubicBezTo>
                        <a:pt x="278168" y="103812"/>
                        <a:pt x="278296" y="109692"/>
                        <a:pt x="278296" y="31862"/>
                      </a:cubicBezTo>
                      <a:cubicBezTo>
                        <a:pt x="278296" y="20934"/>
                        <a:pt x="272995" y="10659"/>
                        <a:pt x="270345" y="57"/>
                      </a:cubicBezTo>
                      <a:cubicBezTo>
                        <a:pt x="213571" y="18981"/>
                        <a:pt x="236584" y="6661"/>
                        <a:pt x="198783" y="31862"/>
                      </a:cubicBezTo>
                      <a:cubicBezTo>
                        <a:pt x="196133" y="39813"/>
                        <a:pt x="191940" y="47408"/>
                        <a:pt x="190832" y="55716"/>
                      </a:cubicBezTo>
                      <a:cubicBezTo>
                        <a:pt x="186614" y="87352"/>
                        <a:pt x="201182" y="124986"/>
                        <a:pt x="182880" y="151132"/>
                      </a:cubicBezTo>
                      <a:cubicBezTo>
                        <a:pt x="173267" y="164864"/>
                        <a:pt x="135173" y="135229"/>
                        <a:pt x="135173" y="135229"/>
                      </a:cubicBezTo>
                      <a:cubicBezTo>
                        <a:pt x="127222" y="129928"/>
                        <a:pt x="119866" y="123600"/>
                        <a:pt x="111319" y="119326"/>
                      </a:cubicBezTo>
                      <a:cubicBezTo>
                        <a:pt x="103822" y="115578"/>
                        <a:pt x="93392" y="117301"/>
                        <a:pt x="87465" y="111375"/>
                      </a:cubicBezTo>
                      <a:cubicBezTo>
                        <a:pt x="81538" y="105448"/>
                        <a:pt x="82164" y="95472"/>
                        <a:pt x="79513" y="87521"/>
                      </a:cubicBezTo>
                      <a:cubicBezTo>
                        <a:pt x="76863" y="68968"/>
                        <a:pt x="86555" y="43107"/>
                        <a:pt x="71562" y="31862"/>
                      </a:cubicBezTo>
                      <a:cubicBezTo>
                        <a:pt x="56569" y="20617"/>
                        <a:pt x="33131" y="-1268"/>
                        <a:pt x="23854" y="57"/>
                      </a:cubicBezTo>
                      <a:close/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9" name="Freeform 28"/>
                <p:cNvSpPr/>
                <p:nvPr/>
              </p:nvSpPr>
              <p:spPr bwMode="auto">
                <a:xfrm rot="21332866">
                  <a:off x="514350" y="1957965"/>
                  <a:ext cx="146050" cy="298429"/>
                </a:xfrm>
                <a:custGeom>
                  <a:avLst/>
                  <a:gdLst>
                    <a:gd name="connsiteX0" fmla="*/ 23854 w 278296"/>
                    <a:gd name="connsiteY0" fmla="*/ 57 h 508940"/>
                    <a:gd name="connsiteX1" fmla="*/ 15903 w 278296"/>
                    <a:gd name="connsiteY1" fmla="*/ 39813 h 508940"/>
                    <a:gd name="connsiteX2" fmla="*/ 0 w 278296"/>
                    <a:gd name="connsiteY2" fmla="*/ 103424 h 508940"/>
                    <a:gd name="connsiteX3" fmla="*/ 71562 w 278296"/>
                    <a:gd name="connsiteY3" fmla="*/ 182937 h 508940"/>
                    <a:gd name="connsiteX4" fmla="*/ 95416 w 278296"/>
                    <a:gd name="connsiteY4" fmla="*/ 190888 h 508940"/>
                    <a:gd name="connsiteX5" fmla="*/ 111319 w 278296"/>
                    <a:gd name="connsiteY5" fmla="*/ 278352 h 508940"/>
                    <a:gd name="connsiteX6" fmla="*/ 119270 w 278296"/>
                    <a:gd name="connsiteY6" fmla="*/ 302206 h 508940"/>
                    <a:gd name="connsiteX7" fmla="*/ 127221 w 278296"/>
                    <a:gd name="connsiteY7" fmla="*/ 445330 h 508940"/>
                    <a:gd name="connsiteX8" fmla="*/ 135173 w 278296"/>
                    <a:gd name="connsiteY8" fmla="*/ 485086 h 508940"/>
                    <a:gd name="connsiteX9" fmla="*/ 151075 w 278296"/>
                    <a:gd name="connsiteY9" fmla="*/ 508940 h 508940"/>
                    <a:gd name="connsiteX10" fmla="*/ 206734 w 278296"/>
                    <a:gd name="connsiteY10" fmla="*/ 493038 h 508940"/>
                    <a:gd name="connsiteX11" fmla="*/ 246491 w 278296"/>
                    <a:gd name="connsiteY11" fmla="*/ 421476 h 508940"/>
                    <a:gd name="connsiteX12" fmla="*/ 262393 w 278296"/>
                    <a:gd name="connsiteY12" fmla="*/ 397622 h 508940"/>
                    <a:gd name="connsiteX13" fmla="*/ 238539 w 278296"/>
                    <a:gd name="connsiteY13" fmla="*/ 294255 h 508940"/>
                    <a:gd name="connsiteX14" fmla="*/ 230588 w 278296"/>
                    <a:gd name="connsiteY14" fmla="*/ 262450 h 508940"/>
                    <a:gd name="connsiteX15" fmla="*/ 182880 w 278296"/>
                    <a:gd name="connsiteY15" fmla="*/ 230645 h 508940"/>
                    <a:gd name="connsiteX16" fmla="*/ 190832 w 278296"/>
                    <a:gd name="connsiteY16" fmla="*/ 198839 h 508940"/>
                    <a:gd name="connsiteX17" fmla="*/ 214686 w 278296"/>
                    <a:gd name="connsiteY17" fmla="*/ 190888 h 508940"/>
                    <a:gd name="connsiteX18" fmla="*/ 262393 w 278296"/>
                    <a:gd name="connsiteY18" fmla="*/ 151132 h 508940"/>
                    <a:gd name="connsiteX19" fmla="*/ 278296 w 278296"/>
                    <a:gd name="connsiteY19" fmla="*/ 31862 h 508940"/>
                    <a:gd name="connsiteX20" fmla="*/ 270345 w 278296"/>
                    <a:gd name="connsiteY20" fmla="*/ 57 h 508940"/>
                    <a:gd name="connsiteX21" fmla="*/ 198783 w 278296"/>
                    <a:gd name="connsiteY21" fmla="*/ 31862 h 508940"/>
                    <a:gd name="connsiteX22" fmla="*/ 190832 w 278296"/>
                    <a:gd name="connsiteY22" fmla="*/ 55716 h 508940"/>
                    <a:gd name="connsiteX23" fmla="*/ 182880 w 278296"/>
                    <a:gd name="connsiteY23" fmla="*/ 151132 h 508940"/>
                    <a:gd name="connsiteX24" fmla="*/ 135173 w 278296"/>
                    <a:gd name="connsiteY24" fmla="*/ 135229 h 508940"/>
                    <a:gd name="connsiteX25" fmla="*/ 111319 w 278296"/>
                    <a:gd name="connsiteY25" fmla="*/ 119326 h 508940"/>
                    <a:gd name="connsiteX26" fmla="*/ 87465 w 278296"/>
                    <a:gd name="connsiteY26" fmla="*/ 111375 h 508940"/>
                    <a:gd name="connsiteX27" fmla="*/ 79513 w 278296"/>
                    <a:gd name="connsiteY27" fmla="*/ 87521 h 508940"/>
                    <a:gd name="connsiteX28" fmla="*/ 71562 w 278296"/>
                    <a:gd name="connsiteY28" fmla="*/ 31862 h 508940"/>
                    <a:gd name="connsiteX29" fmla="*/ 23854 w 278296"/>
                    <a:gd name="connsiteY29" fmla="*/ 57 h 508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278296" h="508940">
                      <a:moveTo>
                        <a:pt x="23854" y="57"/>
                      </a:moveTo>
                      <a:cubicBezTo>
                        <a:pt x="14577" y="1382"/>
                        <a:pt x="18942" y="26645"/>
                        <a:pt x="15903" y="39813"/>
                      </a:cubicBezTo>
                      <a:cubicBezTo>
                        <a:pt x="10988" y="61110"/>
                        <a:pt x="0" y="103424"/>
                        <a:pt x="0" y="103424"/>
                      </a:cubicBezTo>
                      <a:cubicBezTo>
                        <a:pt x="11329" y="228036"/>
                        <a:pt x="-22150" y="182937"/>
                        <a:pt x="71562" y="182937"/>
                      </a:cubicBezTo>
                      <a:cubicBezTo>
                        <a:pt x="79943" y="182937"/>
                        <a:pt x="87465" y="188238"/>
                        <a:pt x="95416" y="190888"/>
                      </a:cubicBezTo>
                      <a:cubicBezTo>
                        <a:pt x="113650" y="245594"/>
                        <a:pt x="93337" y="179453"/>
                        <a:pt x="111319" y="278352"/>
                      </a:cubicBezTo>
                      <a:cubicBezTo>
                        <a:pt x="112818" y="286598"/>
                        <a:pt x="116620" y="294255"/>
                        <a:pt x="119270" y="302206"/>
                      </a:cubicBezTo>
                      <a:cubicBezTo>
                        <a:pt x="121920" y="349914"/>
                        <a:pt x="123082" y="397728"/>
                        <a:pt x="127221" y="445330"/>
                      </a:cubicBezTo>
                      <a:cubicBezTo>
                        <a:pt x="128392" y="458794"/>
                        <a:pt x="130428" y="472432"/>
                        <a:pt x="135173" y="485086"/>
                      </a:cubicBezTo>
                      <a:cubicBezTo>
                        <a:pt x="138528" y="494034"/>
                        <a:pt x="145774" y="500989"/>
                        <a:pt x="151075" y="508940"/>
                      </a:cubicBezTo>
                      <a:cubicBezTo>
                        <a:pt x="151350" y="508871"/>
                        <a:pt x="202932" y="496840"/>
                        <a:pt x="206734" y="493038"/>
                      </a:cubicBezTo>
                      <a:cubicBezTo>
                        <a:pt x="256869" y="442903"/>
                        <a:pt x="226495" y="461468"/>
                        <a:pt x="246491" y="421476"/>
                      </a:cubicBezTo>
                      <a:cubicBezTo>
                        <a:pt x="250765" y="412929"/>
                        <a:pt x="257092" y="405573"/>
                        <a:pt x="262393" y="397622"/>
                      </a:cubicBezTo>
                      <a:cubicBezTo>
                        <a:pt x="243935" y="268411"/>
                        <a:pt x="267646" y="410688"/>
                        <a:pt x="238539" y="294255"/>
                      </a:cubicBezTo>
                      <a:cubicBezTo>
                        <a:pt x="235889" y="283653"/>
                        <a:pt x="237784" y="270674"/>
                        <a:pt x="230588" y="262450"/>
                      </a:cubicBezTo>
                      <a:cubicBezTo>
                        <a:pt x="218002" y="248066"/>
                        <a:pt x="182880" y="230645"/>
                        <a:pt x="182880" y="230645"/>
                      </a:cubicBezTo>
                      <a:cubicBezTo>
                        <a:pt x="185531" y="220043"/>
                        <a:pt x="184005" y="207373"/>
                        <a:pt x="190832" y="198839"/>
                      </a:cubicBezTo>
                      <a:cubicBezTo>
                        <a:pt x="196068" y="192294"/>
                        <a:pt x="207189" y="194636"/>
                        <a:pt x="214686" y="190888"/>
                      </a:cubicBezTo>
                      <a:cubicBezTo>
                        <a:pt x="236822" y="179820"/>
                        <a:pt x="244811" y="168713"/>
                        <a:pt x="262393" y="151132"/>
                      </a:cubicBezTo>
                      <a:cubicBezTo>
                        <a:pt x="278168" y="103812"/>
                        <a:pt x="278296" y="109692"/>
                        <a:pt x="278296" y="31862"/>
                      </a:cubicBezTo>
                      <a:cubicBezTo>
                        <a:pt x="278296" y="20934"/>
                        <a:pt x="272995" y="10659"/>
                        <a:pt x="270345" y="57"/>
                      </a:cubicBezTo>
                      <a:cubicBezTo>
                        <a:pt x="213571" y="18981"/>
                        <a:pt x="236584" y="6661"/>
                        <a:pt x="198783" y="31862"/>
                      </a:cubicBezTo>
                      <a:cubicBezTo>
                        <a:pt x="196133" y="39813"/>
                        <a:pt x="191940" y="47408"/>
                        <a:pt x="190832" y="55716"/>
                      </a:cubicBezTo>
                      <a:cubicBezTo>
                        <a:pt x="186614" y="87352"/>
                        <a:pt x="201182" y="124986"/>
                        <a:pt x="182880" y="151132"/>
                      </a:cubicBezTo>
                      <a:cubicBezTo>
                        <a:pt x="173267" y="164864"/>
                        <a:pt x="135173" y="135229"/>
                        <a:pt x="135173" y="135229"/>
                      </a:cubicBezTo>
                      <a:cubicBezTo>
                        <a:pt x="127222" y="129928"/>
                        <a:pt x="119866" y="123600"/>
                        <a:pt x="111319" y="119326"/>
                      </a:cubicBezTo>
                      <a:cubicBezTo>
                        <a:pt x="103822" y="115578"/>
                        <a:pt x="93392" y="117301"/>
                        <a:pt x="87465" y="111375"/>
                      </a:cubicBezTo>
                      <a:cubicBezTo>
                        <a:pt x="81538" y="105448"/>
                        <a:pt x="82164" y="95472"/>
                        <a:pt x="79513" y="87521"/>
                      </a:cubicBezTo>
                      <a:cubicBezTo>
                        <a:pt x="76863" y="68968"/>
                        <a:pt x="86555" y="43107"/>
                        <a:pt x="71562" y="31862"/>
                      </a:cubicBezTo>
                      <a:cubicBezTo>
                        <a:pt x="56569" y="20617"/>
                        <a:pt x="33131" y="-1268"/>
                        <a:pt x="23854" y="57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4409" name="TextBox 41"/>
                <p:cNvSpPr txBox="1">
                  <a:spLocks noChangeArrowheads="1"/>
                </p:cNvSpPr>
                <p:nvPr/>
              </p:nvSpPr>
              <p:spPr bwMode="auto">
                <a:xfrm>
                  <a:off x="1042988" y="1958975"/>
                  <a:ext cx="449262" cy="2460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9pPr>
                </a:lstStyle>
                <a:p>
                  <a:r>
                    <a:rPr lang="en-US" altLang="en-US" sz="1000"/>
                    <a:t> CD3</a:t>
                  </a:r>
                  <a:endParaRPr lang="en-US" altLang="en-US" sz="1000" baseline="-25000"/>
                </a:p>
              </p:txBody>
            </p:sp>
            <p:grpSp>
              <p:nvGrpSpPr>
                <p:cNvPr id="50" name="Group 49"/>
                <p:cNvGrpSpPr/>
                <p:nvPr/>
              </p:nvGrpSpPr>
              <p:grpSpPr>
                <a:xfrm rot="851717">
                  <a:off x="987862" y="1997853"/>
                  <a:ext cx="91438" cy="144016"/>
                  <a:chOff x="3688474" y="1916832"/>
                  <a:chExt cx="137157" cy="432048"/>
                </a:xfrm>
                <a:solidFill>
                  <a:schemeClr val="accent2"/>
                </a:solidFill>
              </p:grpSpPr>
              <p:sp>
                <p:nvSpPr>
                  <p:cNvPr id="51" name="Rounded Rectangle 50"/>
                  <p:cNvSpPr/>
                  <p:nvPr/>
                </p:nvSpPr>
                <p:spPr>
                  <a:xfrm>
                    <a:off x="3688474" y="1916832"/>
                    <a:ext cx="45719" cy="432048"/>
                  </a:xfrm>
                  <a:prstGeom prst="roundRect">
                    <a:avLst/>
                  </a:prstGeom>
                  <a:grpFill/>
                  <a:ln>
                    <a:solidFill>
                      <a:srgbClr val="632523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52" name="Rounded Rectangle 51"/>
                  <p:cNvSpPr/>
                  <p:nvPr/>
                </p:nvSpPr>
                <p:spPr>
                  <a:xfrm>
                    <a:off x="3734193" y="1916832"/>
                    <a:ext cx="45719" cy="432048"/>
                  </a:xfrm>
                  <a:prstGeom prst="roundRect">
                    <a:avLst/>
                  </a:prstGeom>
                  <a:grpFill/>
                  <a:ln>
                    <a:solidFill>
                      <a:srgbClr val="632523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53" name="Rounded Rectangle 52"/>
                  <p:cNvSpPr/>
                  <p:nvPr/>
                </p:nvSpPr>
                <p:spPr>
                  <a:xfrm>
                    <a:off x="3779912" y="1916832"/>
                    <a:ext cx="45719" cy="432048"/>
                  </a:xfrm>
                  <a:prstGeom prst="roundRect">
                    <a:avLst/>
                  </a:prstGeom>
                  <a:grpFill/>
                  <a:ln>
                    <a:solidFill>
                      <a:srgbClr val="632523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14400" name="Tekstboks 111"/>
            <p:cNvSpPr txBox="1">
              <a:spLocks noChangeArrowheads="1"/>
            </p:cNvSpPr>
            <p:nvPr/>
          </p:nvSpPr>
          <p:spPr bwMode="auto">
            <a:xfrm>
              <a:off x="34925" y="2891747"/>
              <a:ext cx="1657350" cy="8615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000"/>
                <a:t>Kill infected and transformed cells. </a:t>
              </a:r>
            </a:p>
            <a:p>
              <a:endParaRPr lang="en-US" altLang="en-US" sz="1000"/>
            </a:p>
            <a:p>
              <a:r>
                <a:rPr lang="en-US" altLang="en-US" sz="1000"/>
                <a:t>Protect the host from viral infections and cancer.</a:t>
              </a:r>
            </a:p>
          </p:txBody>
        </p:sp>
      </p:grpSp>
      <p:grpSp>
        <p:nvGrpSpPr>
          <p:cNvPr id="14344" name="Group 23"/>
          <p:cNvGrpSpPr>
            <a:grpSpLocks/>
          </p:cNvGrpSpPr>
          <p:nvPr/>
        </p:nvGrpSpPr>
        <p:grpSpPr bwMode="auto">
          <a:xfrm>
            <a:off x="1145770" y="3983003"/>
            <a:ext cx="1871663" cy="2701925"/>
            <a:chOff x="3061916" y="4112375"/>
            <a:chExt cx="1871638" cy="2701175"/>
          </a:xfrm>
        </p:grpSpPr>
        <p:sp>
          <p:nvSpPr>
            <p:cNvPr id="14389" name="Tekstboks 111"/>
            <p:cNvSpPr txBox="1">
              <a:spLocks noChangeArrowheads="1"/>
            </p:cNvSpPr>
            <p:nvPr/>
          </p:nvSpPr>
          <p:spPr bwMode="auto">
            <a:xfrm>
              <a:off x="3061916" y="5336380"/>
              <a:ext cx="1871638" cy="14771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000" dirty="0"/>
                <a:t>Functionally inactive. </a:t>
              </a:r>
            </a:p>
            <a:p>
              <a:endParaRPr lang="en-US" altLang="en-US" sz="1000" dirty="0"/>
            </a:p>
            <a:p>
              <a:r>
                <a:rPr lang="en-US" altLang="en-US" sz="1000" dirty="0"/>
                <a:t>Important in avoiding autoimmune responses.  </a:t>
              </a:r>
            </a:p>
            <a:p>
              <a:endParaRPr lang="en-US" altLang="en-US" sz="1000" dirty="0"/>
            </a:p>
            <a:p>
              <a:r>
                <a:rPr lang="en-US" altLang="en-US" sz="1000" dirty="0"/>
                <a:t>Generated after TCR activation in the absence other co-stimulatory signals.</a:t>
              </a:r>
            </a:p>
            <a:p>
              <a:endParaRPr lang="en-US" altLang="en-US" sz="1000" dirty="0"/>
            </a:p>
          </p:txBody>
        </p:sp>
        <p:grpSp>
          <p:nvGrpSpPr>
            <p:cNvPr id="14390" name="Group 59"/>
            <p:cNvGrpSpPr>
              <a:grpSpLocks/>
            </p:cNvGrpSpPr>
            <p:nvPr/>
          </p:nvGrpSpPr>
          <p:grpSpPr bwMode="auto">
            <a:xfrm>
              <a:off x="3061917" y="4112375"/>
              <a:ext cx="1406482" cy="1243720"/>
              <a:chOff x="3596195" y="1743809"/>
              <a:chExt cx="1407853" cy="1243965"/>
            </a:xfrm>
          </p:grpSpPr>
          <p:sp>
            <p:nvSpPr>
              <p:cNvPr id="14391" name="TextBox 41"/>
              <p:cNvSpPr txBox="1">
                <a:spLocks noChangeArrowheads="1"/>
              </p:cNvSpPr>
              <p:nvPr/>
            </p:nvSpPr>
            <p:spPr bwMode="auto">
              <a:xfrm>
                <a:off x="3596195" y="2679997"/>
                <a:ext cx="79208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400" b="1"/>
                  <a:t>Anergic</a:t>
                </a:r>
                <a:endParaRPr lang="en-US" altLang="en-US" sz="1400" b="1" baseline="-25000"/>
              </a:p>
            </p:txBody>
          </p:sp>
          <p:grpSp>
            <p:nvGrpSpPr>
              <p:cNvPr id="14" name="Group 13"/>
              <p:cNvGrpSpPr/>
              <p:nvPr/>
            </p:nvGrpSpPr>
            <p:grpSpPr bwMode="auto">
              <a:xfrm rot="16200000">
                <a:off x="4245913" y="2311803"/>
                <a:ext cx="533063" cy="491379"/>
                <a:chOff x="2010969" y="3573016"/>
                <a:chExt cx="504056" cy="432048"/>
              </a:xfrm>
              <a:solidFill>
                <a:schemeClr val="accent4"/>
              </a:solidFill>
            </p:grpSpPr>
            <p:sp>
              <p:nvSpPr>
                <p:cNvPr id="18" name="Oval 17"/>
                <p:cNvSpPr/>
                <p:nvPr/>
              </p:nvSpPr>
              <p:spPr>
                <a:xfrm>
                  <a:off x="2010969" y="3573016"/>
                  <a:ext cx="504056" cy="432048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2079066" y="3645025"/>
                  <a:ext cx="288032" cy="288032"/>
                </a:xfrm>
                <a:prstGeom prst="ellipse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6" name="Left Brace 35"/>
              <p:cNvSpPr/>
              <p:nvPr/>
            </p:nvSpPr>
            <p:spPr>
              <a:xfrm rot="15700902">
                <a:off x="4363006" y="2100131"/>
                <a:ext cx="204771" cy="82629"/>
              </a:xfrm>
              <a:prstGeom prst="leftBrace">
                <a:avLst/>
              </a:prstGeom>
              <a:noFill/>
              <a:ln w="2222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grpSp>
            <p:nvGrpSpPr>
              <p:cNvPr id="80" name="Group 79"/>
              <p:cNvGrpSpPr/>
              <p:nvPr/>
            </p:nvGrpSpPr>
            <p:grpSpPr>
              <a:xfrm rot="851717">
                <a:off x="4591101" y="2166844"/>
                <a:ext cx="91438" cy="144016"/>
                <a:chOff x="3688474" y="1916832"/>
                <a:chExt cx="137157" cy="432048"/>
              </a:xfrm>
              <a:solidFill>
                <a:schemeClr val="accent2"/>
              </a:solidFill>
            </p:grpSpPr>
            <p:sp>
              <p:nvSpPr>
                <p:cNvPr id="96" name="Rounded Rectangle 95"/>
                <p:cNvSpPr/>
                <p:nvPr/>
              </p:nvSpPr>
              <p:spPr>
                <a:xfrm>
                  <a:off x="3688474" y="1916832"/>
                  <a:ext cx="45719" cy="432048"/>
                </a:xfrm>
                <a:prstGeom prst="roundRect">
                  <a:avLst/>
                </a:prstGeom>
                <a:grpFill/>
                <a:ln>
                  <a:solidFill>
                    <a:srgbClr val="632523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97" name="Rounded Rectangle 96"/>
                <p:cNvSpPr/>
                <p:nvPr/>
              </p:nvSpPr>
              <p:spPr>
                <a:xfrm>
                  <a:off x="3734193" y="1916832"/>
                  <a:ext cx="45719" cy="432048"/>
                </a:xfrm>
                <a:prstGeom prst="roundRect">
                  <a:avLst/>
                </a:prstGeom>
                <a:grpFill/>
                <a:ln>
                  <a:solidFill>
                    <a:srgbClr val="632523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98" name="Rounded Rectangle 97"/>
                <p:cNvSpPr/>
                <p:nvPr/>
              </p:nvSpPr>
              <p:spPr>
                <a:xfrm>
                  <a:off x="3779912" y="1916832"/>
                  <a:ext cx="45719" cy="432048"/>
                </a:xfrm>
                <a:prstGeom prst="roundRect">
                  <a:avLst/>
                </a:prstGeom>
                <a:grpFill/>
                <a:ln>
                  <a:solidFill>
                    <a:srgbClr val="632523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4395" name="TextBox 80"/>
              <p:cNvSpPr txBox="1">
                <a:spLocks noChangeArrowheads="1"/>
              </p:cNvSpPr>
              <p:nvPr/>
            </p:nvSpPr>
            <p:spPr bwMode="auto">
              <a:xfrm>
                <a:off x="4554786" y="1918022"/>
                <a:ext cx="449262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000"/>
                  <a:t> CD3</a:t>
                </a:r>
                <a:endParaRPr lang="en-US" altLang="en-US" sz="1000" baseline="-25000"/>
              </a:p>
            </p:txBody>
          </p:sp>
          <p:sp>
            <p:nvSpPr>
              <p:cNvPr id="14396" name="TextBox 82"/>
              <p:cNvSpPr txBox="1">
                <a:spLocks noChangeArrowheads="1"/>
              </p:cNvSpPr>
              <p:nvPr/>
            </p:nvSpPr>
            <p:spPr bwMode="auto">
              <a:xfrm>
                <a:off x="3889500" y="2217668"/>
                <a:ext cx="449262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000"/>
                  <a:t>TCR</a:t>
                </a:r>
                <a:endParaRPr lang="en-US" altLang="en-US" sz="1000" baseline="-25000"/>
              </a:p>
            </p:txBody>
          </p:sp>
          <p:sp>
            <p:nvSpPr>
              <p:cNvPr id="14397" name="TextBox 104"/>
              <p:cNvSpPr txBox="1">
                <a:spLocks noChangeArrowheads="1"/>
              </p:cNvSpPr>
              <p:nvPr/>
            </p:nvSpPr>
            <p:spPr bwMode="auto">
              <a:xfrm>
                <a:off x="4194746" y="1743809"/>
                <a:ext cx="57606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000"/>
                  <a:t> BTLA</a:t>
                </a:r>
                <a:endParaRPr lang="en-US" altLang="en-US" sz="1000" baseline="-25000"/>
              </a:p>
            </p:txBody>
          </p:sp>
          <p:sp>
            <p:nvSpPr>
              <p:cNvPr id="108" name="Freeform 107"/>
              <p:cNvSpPr/>
              <p:nvPr/>
            </p:nvSpPr>
            <p:spPr bwMode="auto">
              <a:xfrm rot="21332866">
                <a:off x="4182545" y="2197798"/>
                <a:ext cx="133478" cy="261916"/>
              </a:xfrm>
              <a:custGeom>
                <a:avLst/>
                <a:gdLst>
                  <a:gd name="connsiteX0" fmla="*/ 23854 w 278296"/>
                  <a:gd name="connsiteY0" fmla="*/ 57 h 508940"/>
                  <a:gd name="connsiteX1" fmla="*/ 15903 w 278296"/>
                  <a:gd name="connsiteY1" fmla="*/ 39813 h 508940"/>
                  <a:gd name="connsiteX2" fmla="*/ 0 w 278296"/>
                  <a:gd name="connsiteY2" fmla="*/ 103424 h 508940"/>
                  <a:gd name="connsiteX3" fmla="*/ 71562 w 278296"/>
                  <a:gd name="connsiteY3" fmla="*/ 182937 h 508940"/>
                  <a:gd name="connsiteX4" fmla="*/ 95416 w 278296"/>
                  <a:gd name="connsiteY4" fmla="*/ 190888 h 508940"/>
                  <a:gd name="connsiteX5" fmla="*/ 111319 w 278296"/>
                  <a:gd name="connsiteY5" fmla="*/ 278352 h 508940"/>
                  <a:gd name="connsiteX6" fmla="*/ 119270 w 278296"/>
                  <a:gd name="connsiteY6" fmla="*/ 302206 h 508940"/>
                  <a:gd name="connsiteX7" fmla="*/ 127221 w 278296"/>
                  <a:gd name="connsiteY7" fmla="*/ 445330 h 508940"/>
                  <a:gd name="connsiteX8" fmla="*/ 135173 w 278296"/>
                  <a:gd name="connsiteY8" fmla="*/ 485086 h 508940"/>
                  <a:gd name="connsiteX9" fmla="*/ 151075 w 278296"/>
                  <a:gd name="connsiteY9" fmla="*/ 508940 h 508940"/>
                  <a:gd name="connsiteX10" fmla="*/ 206734 w 278296"/>
                  <a:gd name="connsiteY10" fmla="*/ 493038 h 508940"/>
                  <a:gd name="connsiteX11" fmla="*/ 246491 w 278296"/>
                  <a:gd name="connsiteY11" fmla="*/ 421476 h 508940"/>
                  <a:gd name="connsiteX12" fmla="*/ 262393 w 278296"/>
                  <a:gd name="connsiteY12" fmla="*/ 397622 h 508940"/>
                  <a:gd name="connsiteX13" fmla="*/ 238539 w 278296"/>
                  <a:gd name="connsiteY13" fmla="*/ 294255 h 508940"/>
                  <a:gd name="connsiteX14" fmla="*/ 230588 w 278296"/>
                  <a:gd name="connsiteY14" fmla="*/ 262450 h 508940"/>
                  <a:gd name="connsiteX15" fmla="*/ 182880 w 278296"/>
                  <a:gd name="connsiteY15" fmla="*/ 230645 h 508940"/>
                  <a:gd name="connsiteX16" fmla="*/ 190832 w 278296"/>
                  <a:gd name="connsiteY16" fmla="*/ 198839 h 508940"/>
                  <a:gd name="connsiteX17" fmla="*/ 214686 w 278296"/>
                  <a:gd name="connsiteY17" fmla="*/ 190888 h 508940"/>
                  <a:gd name="connsiteX18" fmla="*/ 262393 w 278296"/>
                  <a:gd name="connsiteY18" fmla="*/ 151132 h 508940"/>
                  <a:gd name="connsiteX19" fmla="*/ 278296 w 278296"/>
                  <a:gd name="connsiteY19" fmla="*/ 31862 h 508940"/>
                  <a:gd name="connsiteX20" fmla="*/ 270345 w 278296"/>
                  <a:gd name="connsiteY20" fmla="*/ 57 h 508940"/>
                  <a:gd name="connsiteX21" fmla="*/ 198783 w 278296"/>
                  <a:gd name="connsiteY21" fmla="*/ 31862 h 508940"/>
                  <a:gd name="connsiteX22" fmla="*/ 190832 w 278296"/>
                  <a:gd name="connsiteY22" fmla="*/ 55716 h 508940"/>
                  <a:gd name="connsiteX23" fmla="*/ 182880 w 278296"/>
                  <a:gd name="connsiteY23" fmla="*/ 151132 h 508940"/>
                  <a:gd name="connsiteX24" fmla="*/ 135173 w 278296"/>
                  <a:gd name="connsiteY24" fmla="*/ 135229 h 508940"/>
                  <a:gd name="connsiteX25" fmla="*/ 111319 w 278296"/>
                  <a:gd name="connsiteY25" fmla="*/ 119326 h 508940"/>
                  <a:gd name="connsiteX26" fmla="*/ 87465 w 278296"/>
                  <a:gd name="connsiteY26" fmla="*/ 111375 h 508940"/>
                  <a:gd name="connsiteX27" fmla="*/ 79513 w 278296"/>
                  <a:gd name="connsiteY27" fmla="*/ 87521 h 508940"/>
                  <a:gd name="connsiteX28" fmla="*/ 71562 w 278296"/>
                  <a:gd name="connsiteY28" fmla="*/ 31862 h 508940"/>
                  <a:gd name="connsiteX29" fmla="*/ 23854 w 278296"/>
                  <a:gd name="connsiteY29" fmla="*/ 57 h 508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78296" h="508940">
                    <a:moveTo>
                      <a:pt x="23854" y="57"/>
                    </a:moveTo>
                    <a:cubicBezTo>
                      <a:pt x="14577" y="1382"/>
                      <a:pt x="18942" y="26645"/>
                      <a:pt x="15903" y="39813"/>
                    </a:cubicBezTo>
                    <a:cubicBezTo>
                      <a:pt x="10988" y="61110"/>
                      <a:pt x="0" y="103424"/>
                      <a:pt x="0" y="103424"/>
                    </a:cubicBezTo>
                    <a:cubicBezTo>
                      <a:pt x="11329" y="228036"/>
                      <a:pt x="-22150" y="182937"/>
                      <a:pt x="71562" y="182937"/>
                    </a:cubicBezTo>
                    <a:cubicBezTo>
                      <a:pt x="79943" y="182937"/>
                      <a:pt x="87465" y="188238"/>
                      <a:pt x="95416" y="190888"/>
                    </a:cubicBezTo>
                    <a:cubicBezTo>
                      <a:pt x="113650" y="245594"/>
                      <a:pt x="93337" y="179453"/>
                      <a:pt x="111319" y="278352"/>
                    </a:cubicBezTo>
                    <a:cubicBezTo>
                      <a:pt x="112818" y="286598"/>
                      <a:pt x="116620" y="294255"/>
                      <a:pt x="119270" y="302206"/>
                    </a:cubicBezTo>
                    <a:cubicBezTo>
                      <a:pt x="121920" y="349914"/>
                      <a:pt x="123082" y="397728"/>
                      <a:pt x="127221" y="445330"/>
                    </a:cubicBezTo>
                    <a:cubicBezTo>
                      <a:pt x="128392" y="458794"/>
                      <a:pt x="130428" y="472432"/>
                      <a:pt x="135173" y="485086"/>
                    </a:cubicBezTo>
                    <a:cubicBezTo>
                      <a:pt x="138528" y="494034"/>
                      <a:pt x="145774" y="500989"/>
                      <a:pt x="151075" y="508940"/>
                    </a:cubicBezTo>
                    <a:cubicBezTo>
                      <a:pt x="151350" y="508871"/>
                      <a:pt x="202932" y="496840"/>
                      <a:pt x="206734" y="493038"/>
                    </a:cubicBezTo>
                    <a:cubicBezTo>
                      <a:pt x="256869" y="442903"/>
                      <a:pt x="226495" y="461468"/>
                      <a:pt x="246491" y="421476"/>
                    </a:cubicBezTo>
                    <a:cubicBezTo>
                      <a:pt x="250765" y="412929"/>
                      <a:pt x="257092" y="405573"/>
                      <a:pt x="262393" y="397622"/>
                    </a:cubicBezTo>
                    <a:cubicBezTo>
                      <a:pt x="243935" y="268411"/>
                      <a:pt x="267646" y="410688"/>
                      <a:pt x="238539" y="294255"/>
                    </a:cubicBezTo>
                    <a:cubicBezTo>
                      <a:pt x="235889" y="283653"/>
                      <a:pt x="237784" y="270674"/>
                      <a:pt x="230588" y="262450"/>
                    </a:cubicBezTo>
                    <a:cubicBezTo>
                      <a:pt x="218002" y="248066"/>
                      <a:pt x="182880" y="230645"/>
                      <a:pt x="182880" y="230645"/>
                    </a:cubicBezTo>
                    <a:cubicBezTo>
                      <a:pt x="185531" y="220043"/>
                      <a:pt x="184005" y="207373"/>
                      <a:pt x="190832" y="198839"/>
                    </a:cubicBezTo>
                    <a:cubicBezTo>
                      <a:pt x="196068" y="192294"/>
                      <a:pt x="207189" y="194636"/>
                      <a:pt x="214686" y="190888"/>
                    </a:cubicBezTo>
                    <a:cubicBezTo>
                      <a:pt x="236822" y="179820"/>
                      <a:pt x="244811" y="168713"/>
                      <a:pt x="262393" y="151132"/>
                    </a:cubicBezTo>
                    <a:cubicBezTo>
                      <a:pt x="278168" y="103812"/>
                      <a:pt x="278296" y="109692"/>
                      <a:pt x="278296" y="31862"/>
                    </a:cubicBezTo>
                    <a:cubicBezTo>
                      <a:pt x="278296" y="20934"/>
                      <a:pt x="272995" y="10659"/>
                      <a:pt x="270345" y="57"/>
                    </a:cubicBezTo>
                    <a:cubicBezTo>
                      <a:pt x="213571" y="18981"/>
                      <a:pt x="236584" y="6661"/>
                      <a:pt x="198783" y="31862"/>
                    </a:cubicBezTo>
                    <a:cubicBezTo>
                      <a:pt x="196133" y="39813"/>
                      <a:pt x="191940" y="47408"/>
                      <a:pt x="190832" y="55716"/>
                    </a:cubicBezTo>
                    <a:cubicBezTo>
                      <a:pt x="186614" y="87352"/>
                      <a:pt x="201182" y="124986"/>
                      <a:pt x="182880" y="151132"/>
                    </a:cubicBezTo>
                    <a:cubicBezTo>
                      <a:pt x="173267" y="164864"/>
                      <a:pt x="135173" y="135229"/>
                      <a:pt x="135173" y="135229"/>
                    </a:cubicBezTo>
                    <a:cubicBezTo>
                      <a:pt x="127222" y="129928"/>
                      <a:pt x="119866" y="123600"/>
                      <a:pt x="111319" y="119326"/>
                    </a:cubicBezTo>
                    <a:cubicBezTo>
                      <a:pt x="103822" y="115578"/>
                      <a:pt x="93392" y="117301"/>
                      <a:pt x="87465" y="111375"/>
                    </a:cubicBezTo>
                    <a:cubicBezTo>
                      <a:pt x="81538" y="105448"/>
                      <a:pt x="82164" y="95472"/>
                      <a:pt x="79513" y="87521"/>
                    </a:cubicBezTo>
                    <a:cubicBezTo>
                      <a:pt x="76863" y="68968"/>
                      <a:pt x="86555" y="43107"/>
                      <a:pt x="71562" y="31862"/>
                    </a:cubicBezTo>
                    <a:cubicBezTo>
                      <a:pt x="56569" y="20617"/>
                      <a:pt x="33131" y="-1268"/>
                      <a:pt x="23854" y="5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</p:grpSp>
      <p:grpSp>
        <p:nvGrpSpPr>
          <p:cNvPr id="14345" name="Group 22"/>
          <p:cNvGrpSpPr>
            <a:grpSpLocks/>
          </p:cNvGrpSpPr>
          <p:nvPr/>
        </p:nvGrpSpPr>
        <p:grpSpPr bwMode="auto">
          <a:xfrm>
            <a:off x="5116513" y="3661277"/>
            <a:ext cx="1789112" cy="2989262"/>
            <a:chOff x="5001036" y="1376363"/>
            <a:chExt cx="1789952" cy="2989176"/>
          </a:xfrm>
        </p:grpSpPr>
        <p:grpSp>
          <p:nvGrpSpPr>
            <p:cNvPr id="14375" name="Group 6"/>
            <p:cNvGrpSpPr>
              <a:grpSpLocks/>
            </p:cNvGrpSpPr>
            <p:nvPr/>
          </p:nvGrpSpPr>
          <p:grpSpPr bwMode="auto">
            <a:xfrm>
              <a:off x="5005561" y="1376363"/>
              <a:ext cx="1657329" cy="2989176"/>
              <a:chOff x="1548408" y="4138437"/>
              <a:chExt cx="1657350" cy="2597593"/>
            </a:xfrm>
          </p:grpSpPr>
          <p:sp>
            <p:nvSpPr>
              <p:cNvPr id="14380" name="TextBox 41"/>
              <p:cNvSpPr txBox="1">
                <a:spLocks noChangeArrowheads="1"/>
              </p:cNvSpPr>
              <p:nvPr/>
            </p:nvSpPr>
            <p:spPr bwMode="auto">
              <a:xfrm>
                <a:off x="1548408" y="5175250"/>
                <a:ext cx="862472" cy="267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400" b="1"/>
                  <a:t>Memory</a:t>
                </a:r>
                <a:endParaRPr lang="en-US" altLang="en-US" sz="1400" b="1" baseline="-25000"/>
              </a:p>
            </p:txBody>
          </p:sp>
          <p:grpSp>
            <p:nvGrpSpPr>
              <p:cNvPr id="377" name="Group 376"/>
              <p:cNvGrpSpPr/>
              <p:nvPr/>
            </p:nvGrpSpPr>
            <p:grpSpPr bwMode="auto">
              <a:xfrm rot="16200000">
                <a:off x="2157982" y="4664132"/>
                <a:ext cx="533624" cy="491409"/>
                <a:chOff x="2051720" y="3573016"/>
                <a:chExt cx="504056" cy="432048"/>
              </a:xfrm>
              <a:solidFill>
                <a:schemeClr val="accent4"/>
              </a:solidFill>
            </p:grpSpPr>
            <p:sp>
              <p:nvSpPr>
                <p:cNvPr id="387" name="Oval 386"/>
                <p:cNvSpPr/>
                <p:nvPr/>
              </p:nvSpPr>
              <p:spPr>
                <a:xfrm>
                  <a:off x="2051720" y="3573016"/>
                  <a:ext cx="504056" cy="432048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8" name="Oval 387"/>
                <p:cNvSpPr/>
                <p:nvPr/>
              </p:nvSpPr>
              <p:spPr>
                <a:xfrm>
                  <a:off x="2123728" y="3645024"/>
                  <a:ext cx="288032" cy="288032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78" name="Left Brace 377"/>
              <p:cNvSpPr/>
              <p:nvPr/>
            </p:nvSpPr>
            <p:spPr bwMode="auto">
              <a:xfrm rot="15700902">
                <a:off x="2274949" y="4495127"/>
                <a:ext cx="205545" cy="82590"/>
              </a:xfrm>
              <a:prstGeom prst="leftBrace">
                <a:avLst/>
              </a:prstGeom>
              <a:noFill/>
              <a:ln w="2222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grpSp>
            <p:nvGrpSpPr>
              <p:cNvPr id="379" name="Group 378"/>
              <p:cNvGrpSpPr/>
              <p:nvPr/>
            </p:nvGrpSpPr>
            <p:grpSpPr bwMode="auto">
              <a:xfrm rot="851717">
                <a:off x="2503456" y="4561918"/>
                <a:ext cx="91444" cy="144168"/>
                <a:chOff x="3688474" y="1916832"/>
                <a:chExt cx="137157" cy="432048"/>
              </a:xfrm>
              <a:solidFill>
                <a:schemeClr val="accent2"/>
              </a:solidFill>
            </p:grpSpPr>
            <p:sp>
              <p:nvSpPr>
                <p:cNvPr id="384" name="Rounded Rectangle 383"/>
                <p:cNvSpPr/>
                <p:nvPr/>
              </p:nvSpPr>
              <p:spPr>
                <a:xfrm>
                  <a:off x="3688474" y="1916832"/>
                  <a:ext cx="45719" cy="432048"/>
                </a:xfrm>
                <a:prstGeom prst="roundRect">
                  <a:avLst/>
                </a:prstGeom>
                <a:grpFill/>
                <a:ln>
                  <a:solidFill>
                    <a:srgbClr val="632523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5" name="Rounded Rectangle 384"/>
                <p:cNvSpPr/>
                <p:nvPr/>
              </p:nvSpPr>
              <p:spPr>
                <a:xfrm>
                  <a:off x="3734193" y="1916832"/>
                  <a:ext cx="45719" cy="432048"/>
                </a:xfrm>
                <a:prstGeom prst="roundRect">
                  <a:avLst/>
                </a:prstGeom>
                <a:grpFill/>
                <a:ln>
                  <a:solidFill>
                    <a:srgbClr val="632523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6" name="Rounded Rectangle 385"/>
                <p:cNvSpPr/>
                <p:nvPr/>
              </p:nvSpPr>
              <p:spPr>
                <a:xfrm>
                  <a:off x="3779912" y="1916832"/>
                  <a:ext cx="45719" cy="432048"/>
                </a:xfrm>
                <a:prstGeom prst="roundRect">
                  <a:avLst/>
                </a:prstGeom>
                <a:grpFill/>
                <a:ln>
                  <a:solidFill>
                    <a:srgbClr val="632523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4384" name="TextBox 80"/>
              <p:cNvSpPr txBox="1">
                <a:spLocks noChangeArrowheads="1"/>
              </p:cNvSpPr>
              <p:nvPr/>
            </p:nvSpPr>
            <p:spPr bwMode="auto">
              <a:xfrm>
                <a:off x="2467139" y="4312833"/>
                <a:ext cx="449289" cy="246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000"/>
                  <a:t> CD3</a:t>
                </a:r>
                <a:endParaRPr lang="en-US" altLang="en-US" sz="1000" baseline="-25000"/>
              </a:p>
            </p:txBody>
          </p:sp>
          <p:sp>
            <p:nvSpPr>
              <p:cNvPr id="14385" name="TextBox 82"/>
              <p:cNvSpPr txBox="1">
                <a:spLocks noChangeArrowheads="1"/>
              </p:cNvSpPr>
              <p:nvPr/>
            </p:nvSpPr>
            <p:spPr bwMode="auto">
              <a:xfrm>
                <a:off x="1801813" y="4612795"/>
                <a:ext cx="449289" cy="246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000"/>
                  <a:t>TCR</a:t>
                </a:r>
                <a:endParaRPr lang="en-US" altLang="en-US" sz="1000" baseline="-25000"/>
              </a:p>
            </p:txBody>
          </p:sp>
          <p:sp>
            <p:nvSpPr>
              <p:cNvPr id="14386" name="TextBox 104"/>
              <p:cNvSpPr txBox="1">
                <a:spLocks noChangeArrowheads="1"/>
              </p:cNvSpPr>
              <p:nvPr/>
            </p:nvSpPr>
            <p:spPr bwMode="auto">
              <a:xfrm>
                <a:off x="2107077" y="4138437"/>
                <a:ext cx="576099" cy="246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000"/>
                  <a:t>CD44</a:t>
                </a:r>
                <a:endParaRPr lang="en-US" altLang="en-US" sz="1000" baseline="-25000"/>
              </a:p>
            </p:txBody>
          </p:sp>
          <p:sp>
            <p:nvSpPr>
              <p:cNvPr id="383" name="Freeform 382"/>
              <p:cNvSpPr/>
              <p:nvPr/>
            </p:nvSpPr>
            <p:spPr bwMode="auto">
              <a:xfrm rot="21332866">
                <a:off x="2109305" y="4520557"/>
                <a:ext cx="131826" cy="262104"/>
              </a:xfrm>
              <a:custGeom>
                <a:avLst/>
                <a:gdLst>
                  <a:gd name="connsiteX0" fmla="*/ 23854 w 278296"/>
                  <a:gd name="connsiteY0" fmla="*/ 57 h 508940"/>
                  <a:gd name="connsiteX1" fmla="*/ 15903 w 278296"/>
                  <a:gd name="connsiteY1" fmla="*/ 39813 h 508940"/>
                  <a:gd name="connsiteX2" fmla="*/ 0 w 278296"/>
                  <a:gd name="connsiteY2" fmla="*/ 103424 h 508940"/>
                  <a:gd name="connsiteX3" fmla="*/ 71562 w 278296"/>
                  <a:gd name="connsiteY3" fmla="*/ 182937 h 508940"/>
                  <a:gd name="connsiteX4" fmla="*/ 95416 w 278296"/>
                  <a:gd name="connsiteY4" fmla="*/ 190888 h 508940"/>
                  <a:gd name="connsiteX5" fmla="*/ 111319 w 278296"/>
                  <a:gd name="connsiteY5" fmla="*/ 278352 h 508940"/>
                  <a:gd name="connsiteX6" fmla="*/ 119270 w 278296"/>
                  <a:gd name="connsiteY6" fmla="*/ 302206 h 508940"/>
                  <a:gd name="connsiteX7" fmla="*/ 127221 w 278296"/>
                  <a:gd name="connsiteY7" fmla="*/ 445330 h 508940"/>
                  <a:gd name="connsiteX8" fmla="*/ 135173 w 278296"/>
                  <a:gd name="connsiteY8" fmla="*/ 485086 h 508940"/>
                  <a:gd name="connsiteX9" fmla="*/ 151075 w 278296"/>
                  <a:gd name="connsiteY9" fmla="*/ 508940 h 508940"/>
                  <a:gd name="connsiteX10" fmla="*/ 206734 w 278296"/>
                  <a:gd name="connsiteY10" fmla="*/ 493038 h 508940"/>
                  <a:gd name="connsiteX11" fmla="*/ 246491 w 278296"/>
                  <a:gd name="connsiteY11" fmla="*/ 421476 h 508940"/>
                  <a:gd name="connsiteX12" fmla="*/ 262393 w 278296"/>
                  <a:gd name="connsiteY12" fmla="*/ 397622 h 508940"/>
                  <a:gd name="connsiteX13" fmla="*/ 238539 w 278296"/>
                  <a:gd name="connsiteY13" fmla="*/ 294255 h 508940"/>
                  <a:gd name="connsiteX14" fmla="*/ 230588 w 278296"/>
                  <a:gd name="connsiteY14" fmla="*/ 262450 h 508940"/>
                  <a:gd name="connsiteX15" fmla="*/ 182880 w 278296"/>
                  <a:gd name="connsiteY15" fmla="*/ 230645 h 508940"/>
                  <a:gd name="connsiteX16" fmla="*/ 190832 w 278296"/>
                  <a:gd name="connsiteY16" fmla="*/ 198839 h 508940"/>
                  <a:gd name="connsiteX17" fmla="*/ 214686 w 278296"/>
                  <a:gd name="connsiteY17" fmla="*/ 190888 h 508940"/>
                  <a:gd name="connsiteX18" fmla="*/ 262393 w 278296"/>
                  <a:gd name="connsiteY18" fmla="*/ 151132 h 508940"/>
                  <a:gd name="connsiteX19" fmla="*/ 278296 w 278296"/>
                  <a:gd name="connsiteY19" fmla="*/ 31862 h 508940"/>
                  <a:gd name="connsiteX20" fmla="*/ 270345 w 278296"/>
                  <a:gd name="connsiteY20" fmla="*/ 57 h 508940"/>
                  <a:gd name="connsiteX21" fmla="*/ 198783 w 278296"/>
                  <a:gd name="connsiteY21" fmla="*/ 31862 h 508940"/>
                  <a:gd name="connsiteX22" fmla="*/ 190832 w 278296"/>
                  <a:gd name="connsiteY22" fmla="*/ 55716 h 508940"/>
                  <a:gd name="connsiteX23" fmla="*/ 182880 w 278296"/>
                  <a:gd name="connsiteY23" fmla="*/ 151132 h 508940"/>
                  <a:gd name="connsiteX24" fmla="*/ 135173 w 278296"/>
                  <a:gd name="connsiteY24" fmla="*/ 135229 h 508940"/>
                  <a:gd name="connsiteX25" fmla="*/ 111319 w 278296"/>
                  <a:gd name="connsiteY25" fmla="*/ 119326 h 508940"/>
                  <a:gd name="connsiteX26" fmla="*/ 87465 w 278296"/>
                  <a:gd name="connsiteY26" fmla="*/ 111375 h 508940"/>
                  <a:gd name="connsiteX27" fmla="*/ 79513 w 278296"/>
                  <a:gd name="connsiteY27" fmla="*/ 87521 h 508940"/>
                  <a:gd name="connsiteX28" fmla="*/ 71562 w 278296"/>
                  <a:gd name="connsiteY28" fmla="*/ 31862 h 508940"/>
                  <a:gd name="connsiteX29" fmla="*/ 23854 w 278296"/>
                  <a:gd name="connsiteY29" fmla="*/ 57 h 508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78296" h="508940">
                    <a:moveTo>
                      <a:pt x="23854" y="57"/>
                    </a:moveTo>
                    <a:cubicBezTo>
                      <a:pt x="14577" y="1382"/>
                      <a:pt x="18942" y="26645"/>
                      <a:pt x="15903" y="39813"/>
                    </a:cubicBezTo>
                    <a:cubicBezTo>
                      <a:pt x="10988" y="61110"/>
                      <a:pt x="0" y="103424"/>
                      <a:pt x="0" y="103424"/>
                    </a:cubicBezTo>
                    <a:cubicBezTo>
                      <a:pt x="11329" y="228036"/>
                      <a:pt x="-22150" y="182937"/>
                      <a:pt x="71562" y="182937"/>
                    </a:cubicBezTo>
                    <a:cubicBezTo>
                      <a:pt x="79943" y="182937"/>
                      <a:pt x="87465" y="188238"/>
                      <a:pt x="95416" y="190888"/>
                    </a:cubicBezTo>
                    <a:cubicBezTo>
                      <a:pt x="113650" y="245594"/>
                      <a:pt x="93337" y="179453"/>
                      <a:pt x="111319" y="278352"/>
                    </a:cubicBezTo>
                    <a:cubicBezTo>
                      <a:pt x="112818" y="286598"/>
                      <a:pt x="116620" y="294255"/>
                      <a:pt x="119270" y="302206"/>
                    </a:cubicBezTo>
                    <a:cubicBezTo>
                      <a:pt x="121920" y="349914"/>
                      <a:pt x="123082" y="397728"/>
                      <a:pt x="127221" y="445330"/>
                    </a:cubicBezTo>
                    <a:cubicBezTo>
                      <a:pt x="128392" y="458794"/>
                      <a:pt x="130428" y="472432"/>
                      <a:pt x="135173" y="485086"/>
                    </a:cubicBezTo>
                    <a:cubicBezTo>
                      <a:pt x="138528" y="494034"/>
                      <a:pt x="145774" y="500989"/>
                      <a:pt x="151075" y="508940"/>
                    </a:cubicBezTo>
                    <a:cubicBezTo>
                      <a:pt x="151350" y="508871"/>
                      <a:pt x="202932" y="496840"/>
                      <a:pt x="206734" y="493038"/>
                    </a:cubicBezTo>
                    <a:cubicBezTo>
                      <a:pt x="256869" y="442903"/>
                      <a:pt x="226495" y="461468"/>
                      <a:pt x="246491" y="421476"/>
                    </a:cubicBezTo>
                    <a:cubicBezTo>
                      <a:pt x="250765" y="412929"/>
                      <a:pt x="257092" y="405573"/>
                      <a:pt x="262393" y="397622"/>
                    </a:cubicBezTo>
                    <a:cubicBezTo>
                      <a:pt x="243935" y="268411"/>
                      <a:pt x="267646" y="410688"/>
                      <a:pt x="238539" y="294255"/>
                    </a:cubicBezTo>
                    <a:cubicBezTo>
                      <a:pt x="235889" y="283653"/>
                      <a:pt x="237784" y="270674"/>
                      <a:pt x="230588" y="262450"/>
                    </a:cubicBezTo>
                    <a:cubicBezTo>
                      <a:pt x="218002" y="248066"/>
                      <a:pt x="182880" y="230645"/>
                      <a:pt x="182880" y="230645"/>
                    </a:cubicBezTo>
                    <a:cubicBezTo>
                      <a:pt x="185531" y="220043"/>
                      <a:pt x="184005" y="207373"/>
                      <a:pt x="190832" y="198839"/>
                    </a:cubicBezTo>
                    <a:cubicBezTo>
                      <a:pt x="196068" y="192294"/>
                      <a:pt x="207189" y="194636"/>
                      <a:pt x="214686" y="190888"/>
                    </a:cubicBezTo>
                    <a:cubicBezTo>
                      <a:pt x="236822" y="179820"/>
                      <a:pt x="244811" y="168713"/>
                      <a:pt x="262393" y="151132"/>
                    </a:cubicBezTo>
                    <a:cubicBezTo>
                      <a:pt x="278168" y="103812"/>
                      <a:pt x="278296" y="109692"/>
                      <a:pt x="278296" y="31862"/>
                    </a:cubicBezTo>
                    <a:cubicBezTo>
                      <a:pt x="278296" y="20934"/>
                      <a:pt x="272995" y="10659"/>
                      <a:pt x="270345" y="57"/>
                    </a:cubicBezTo>
                    <a:cubicBezTo>
                      <a:pt x="213571" y="18981"/>
                      <a:pt x="236584" y="6661"/>
                      <a:pt x="198783" y="31862"/>
                    </a:cubicBezTo>
                    <a:cubicBezTo>
                      <a:pt x="196133" y="39813"/>
                      <a:pt x="191940" y="47408"/>
                      <a:pt x="190832" y="55716"/>
                    </a:cubicBezTo>
                    <a:cubicBezTo>
                      <a:pt x="186614" y="87352"/>
                      <a:pt x="201182" y="124986"/>
                      <a:pt x="182880" y="151132"/>
                    </a:cubicBezTo>
                    <a:cubicBezTo>
                      <a:pt x="173267" y="164864"/>
                      <a:pt x="135173" y="135229"/>
                      <a:pt x="135173" y="135229"/>
                    </a:cubicBezTo>
                    <a:cubicBezTo>
                      <a:pt x="127222" y="129928"/>
                      <a:pt x="119866" y="123600"/>
                      <a:pt x="111319" y="119326"/>
                    </a:cubicBezTo>
                    <a:cubicBezTo>
                      <a:pt x="103822" y="115578"/>
                      <a:pt x="93392" y="117301"/>
                      <a:pt x="87465" y="111375"/>
                    </a:cubicBezTo>
                    <a:cubicBezTo>
                      <a:pt x="81538" y="105448"/>
                      <a:pt x="82164" y="95472"/>
                      <a:pt x="79513" y="87521"/>
                    </a:cubicBezTo>
                    <a:cubicBezTo>
                      <a:pt x="76863" y="68968"/>
                      <a:pt x="86555" y="43107"/>
                      <a:pt x="71562" y="31862"/>
                    </a:cubicBezTo>
                    <a:cubicBezTo>
                      <a:pt x="56569" y="20617"/>
                      <a:pt x="33131" y="-1268"/>
                      <a:pt x="23854" y="5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4388" name="Tekstboks 111"/>
              <p:cNvSpPr txBox="1">
                <a:spLocks noChangeArrowheads="1"/>
              </p:cNvSpPr>
              <p:nvPr/>
            </p:nvSpPr>
            <p:spPr bwMode="auto">
              <a:xfrm>
                <a:off x="1548408" y="5452370"/>
                <a:ext cx="1657350" cy="1283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000" dirty="0"/>
                  <a:t>Found in peripheral tissues (</a:t>
                </a:r>
                <a:r>
                  <a:rPr lang="en-US" altLang="en-US" sz="1000" b="1" dirty="0"/>
                  <a:t>Effector memory </a:t>
                </a:r>
                <a:r>
                  <a:rPr lang="en-US" altLang="en-US" sz="1000" dirty="0"/>
                  <a:t>T cell) or lymphoid organs (</a:t>
                </a:r>
                <a:r>
                  <a:rPr lang="en-US" altLang="en-US" sz="1000" b="1" dirty="0"/>
                  <a:t>Central memory </a:t>
                </a:r>
                <a:r>
                  <a:rPr lang="en-US" altLang="en-US" sz="1000" dirty="0"/>
                  <a:t>T cell). </a:t>
                </a:r>
              </a:p>
              <a:p>
                <a:endParaRPr lang="en-US" altLang="en-US" sz="1000" dirty="0"/>
              </a:p>
              <a:p>
                <a:r>
                  <a:rPr lang="en-US" altLang="en-US" sz="1000" dirty="0"/>
                  <a:t>Provide protection upon antigen challenge through rapidly proliferation and differentiation.</a:t>
                </a:r>
              </a:p>
            </p:txBody>
          </p:sp>
        </p:grpSp>
        <p:sp>
          <p:nvSpPr>
            <p:cNvPr id="193" name="Freeform 192"/>
            <p:cNvSpPr>
              <a:spLocks/>
            </p:cNvSpPr>
            <p:nvPr/>
          </p:nvSpPr>
          <p:spPr bwMode="auto">
            <a:xfrm rot="-1251568">
              <a:off x="5463215" y="2122467"/>
              <a:ext cx="217590" cy="252405"/>
            </a:xfrm>
            <a:custGeom>
              <a:avLst/>
              <a:gdLst>
                <a:gd name="T0" fmla="*/ 0 w 250605"/>
                <a:gd name="T1" fmla="*/ 20044 h 302679"/>
                <a:gd name="T2" fmla="*/ 33894 w 250605"/>
                <a:gd name="T3" fmla="*/ 135296 h 302679"/>
                <a:gd name="T4" fmla="*/ 45194 w 250605"/>
                <a:gd name="T5" fmla="*/ 145318 h 302679"/>
                <a:gd name="T6" fmla="*/ 67789 w 250605"/>
                <a:gd name="T7" fmla="*/ 160351 h 302679"/>
                <a:gd name="T8" fmla="*/ 73439 w 250605"/>
                <a:gd name="T9" fmla="*/ 175384 h 302679"/>
                <a:gd name="T10" fmla="*/ 84736 w 250605"/>
                <a:gd name="T11" fmla="*/ 155340 h 302679"/>
                <a:gd name="T12" fmla="*/ 79088 w 250605"/>
                <a:gd name="T13" fmla="*/ 110242 h 302679"/>
                <a:gd name="T14" fmla="*/ 67789 w 250605"/>
                <a:gd name="T15" fmla="*/ 50110 h 302679"/>
                <a:gd name="T16" fmla="*/ 62140 w 250605"/>
                <a:gd name="T17" fmla="*/ 35077 h 302679"/>
                <a:gd name="T18" fmla="*/ 84736 w 250605"/>
                <a:gd name="T19" fmla="*/ 40088 h 302679"/>
                <a:gd name="T20" fmla="*/ 96036 w 250605"/>
                <a:gd name="T21" fmla="*/ 65143 h 302679"/>
                <a:gd name="T22" fmla="*/ 107333 w 250605"/>
                <a:gd name="T23" fmla="*/ 135296 h 302679"/>
                <a:gd name="T24" fmla="*/ 112981 w 250605"/>
                <a:gd name="T25" fmla="*/ 15033 h 302679"/>
                <a:gd name="T26" fmla="*/ 118632 w 250605"/>
                <a:gd name="T27" fmla="*/ 50110 h 302679"/>
                <a:gd name="T28" fmla="*/ 129929 w 250605"/>
                <a:gd name="T29" fmla="*/ 85187 h 302679"/>
                <a:gd name="T30" fmla="*/ 135579 w 250605"/>
                <a:gd name="T31" fmla="*/ 105231 h 302679"/>
                <a:gd name="T32" fmla="*/ 141228 w 250605"/>
                <a:gd name="T33" fmla="*/ 165362 h 302679"/>
                <a:gd name="T34" fmla="*/ 146876 w 250605"/>
                <a:gd name="T35" fmla="*/ 150329 h 302679"/>
                <a:gd name="T36" fmla="*/ 152526 w 250605"/>
                <a:gd name="T37" fmla="*/ 60132 h 302679"/>
                <a:gd name="T38" fmla="*/ 158175 w 250605"/>
                <a:gd name="T39" fmla="*/ 0 h 302679"/>
                <a:gd name="T40" fmla="*/ 163824 w 250605"/>
                <a:gd name="T41" fmla="*/ 145318 h 3026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50605" h="302679">
                  <a:moveTo>
                    <a:pt x="0" y="34560"/>
                  </a:moveTo>
                  <a:cubicBezTo>
                    <a:pt x="109260" y="56413"/>
                    <a:pt x="25828" y="25189"/>
                    <a:pt x="51838" y="233280"/>
                  </a:cubicBezTo>
                  <a:cubicBezTo>
                    <a:pt x="52848" y="241363"/>
                    <a:pt x="62860" y="245345"/>
                    <a:pt x="69118" y="250560"/>
                  </a:cubicBezTo>
                  <a:cubicBezTo>
                    <a:pt x="80180" y="259779"/>
                    <a:pt x="92157" y="267840"/>
                    <a:pt x="103676" y="276480"/>
                  </a:cubicBezTo>
                  <a:cubicBezTo>
                    <a:pt x="106556" y="285120"/>
                    <a:pt x="103676" y="305280"/>
                    <a:pt x="112316" y="302400"/>
                  </a:cubicBezTo>
                  <a:cubicBezTo>
                    <a:pt x="124535" y="298327"/>
                    <a:pt x="128607" y="280682"/>
                    <a:pt x="129595" y="267840"/>
                  </a:cubicBezTo>
                  <a:cubicBezTo>
                    <a:pt x="131595" y="241837"/>
                    <a:pt x="124644" y="215897"/>
                    <a:pt x="120956" y="190080"/>
                  </a:cubicBezTo>
                  <a:cubicBezTo>
                    <a:pt x="116001" y="155395"/>
                    <a:pt x="114754" y="119639"/>
                    <a:pt x="103676" y="86400"/>
                  </a:cubicBezTo>
                  <a:cubicBezTo>
                    <a:pt x="100796" y="77760"/>
                    <a:pt x="87459" y="65532"/>
                    <a:pt x="95037" y="60480"/>
                  </a:cubicBezTo>
                  <a:cubicBezTo>
                    <a:pt x="104917" y="53893"/>
                    <a:pt x="118076" y="66240"/>
                    <a:pt x="129595" y="69120"/>
                  </a:cubicBezTo>
                  <a:cubicBezTo>
                    <a:pt x="135355" y="83520"/>
                    <a:pt x="144951" y="96930"/>
                    <a:pt x="146875" y="112320"/>
                  </a:cubicBezTo>
                  <a:cubicBezTo>
                    <a:pt x="164250" y="251324"/>
                    <a:pt x="142633" y="340883"/>
                    <a:pt x="164154" y="233280"/>
                  </a:cubicBezTo>
                  <a:cubicBezTo>
                    <a:pt x="167034" y="164160"/>
                    <a:pt x="164710" y="94626"/>
                    <a:pt x="172793" y="25920"/>
                  </a:cubicBezTo>
                  <a:cubicBezTo>
                    <a:pt x="175172" y="5695"/>
                    <a:pt x="177790" y="66364"/>
                    <a:pt x="181433" y="86400"/>
                  </a:cubicBezTo>
                  <a:cubicBezTo>
                    <a:pt x="188184" y="123528"/>
                    <a:pt x="189462" y="114502"/>
                    <a:pt x="198712" y="146880"/>
                  </a:cubicBezTo>
                  <a:cubicBezTo>
                    <a:pt x="201974" y="158298"/>
                    <a:pt x="204472" y="169920"/>
                    <a:pt x="207352" y="181440"/>
                  </a:cubicBezTo>
                  <a:cubicBezTo>
                    <a:pt x="210232" y="216000"/>
                    <a:pt x="208469" y="251266"/>
                    <a:pt x="215992" y="285120"/>
                  </a:cubicBezTo>
                  <a:cubicBezTo>
                    <a:pt x="217968" y="294010"/>
                    <a:pt x="223768" y="268266"/>
                    <a:pt x="224631" y="259200"/>
                  </a:cubicBezTo>
                  <a:cubicBezTo>
                    <a:pt x="229553" y="207514"/>
                    <a:pt x="229817" y="155485"/>
                    <a:pt x="233271" y="103680"/>
                  </a:cubicBezTo>
                  <a:cubicBezTo>
                    <a:pt x="235578" y="69077"/>
                    <a:pt x="239031" y="34560"/>
                    <a:pt x="241911" y="0"/>
                  </a:cubicBezTo>
                  <a:cubicBezTo>
                    <a:pt x="251844" y="198688"/>
                    <a:pt x="250550" y="115128"/>
                    <a:pt x="250550" y="25056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GB"/>
            </a:p>
          </p:txBody>
        </p:sp>
        <p:sp>
          <p:nvSpPr>
            <p:cNvPr id="14377" name="TextBox 60"/>
            <p:cNvSpPr txBox="1">
              <a:spLocks noChangeArrowheads="1"/>
            </p:cNvSpPr>
            <p:nvPr/>
          </p:nvSpPr>
          <p:spPr bwMode="auto">
            <a:xfrm>
              <a:off x="5001036" y="2177411"/>
              <a:ext cx="864203" cy="246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000"/>
                <a:t>CCR7</a:t>
              </a:r>
              <a:endParaRPr lang="en-US" altLang="en-US" sz="1000" baseline="-25000"/>
            </a:p>
          </p:txBody>
        </p:sp>
        <p:sp>
          <p:nvSpPr>
            <p:cNvPr id="14378" name="TextBox 71"/>
            <p:cNvSpPr txBox="1">
              <a:spLocks noChangeArrowheads="1"/>
            </p:cNvSpPr>
            <p:nvPr/>
          </p:nvSpPr>
          <p:spPr bwMode="auto">
            <a:xfrm>
              <a:off x="6070987" y="2156911"/>
              <a:ext cx="720001" cy="246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000" dirty="0"/>
                <a:t>IL-7R</a:t>
              </a:r>
              <a:endParaRPr lang="en-US" altLang="en-US" sz="1000" baseline="-25000" dirty="0"/>
            </a:p>
          </p:txBody>
        </p:sp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6069925" y="1889110"/>
              <a:ext cx="300179" cy="344478"/>
            </a:xfrm>
            <a:custGeom>
              <a:avLst/>
              <a:gdLst>
                <a:gd name="T0" fmla="*/ 8198 w 936694"/>
                <a:gd name="T1" fmla="*/ 9369 h 867180"/>
                <a:gd name="T2" fmla="*/ 2794 w 936694"/>
                <a:gd name="T3" fmla="*/ 2 h 867180"/>
                <a:gd name="T4" fmla="*/ 338 w 936694"/>
                <a:gd name="T5" fmla="*/ 10306 h 867180"/>
                <a:gd name="T6" fmla="*/ 829 w 936694"/>
                <a:gd name="T7" fmla="*/ 14053 h 867180"/>
                <a:gd name="T8" fmla="*/ 7706 w 936694"/>
                <a:gd name="T9" fmla="*/ 14989 h 867180"/>
                <a:gd name="T10" fmla="*/ 10654 w 936694"/>
                <a:gd name="T11" fmla="*/ 14989 h 867180"/>
                <a:gd name="T12" fmla="*/ 13601 w 936694"/>
                <a:gd name="T13" fmla="*/ 14989 h 867180"/>
                <a:gd name="T14" fmla="*/ 13601 w 936694"/>
                <a:gd name="T15" fmla="*/ 20610 h 867180"/>
                <a:gd name="T16" fmla="*/ 8198 w 936694"/>
                <a:gd name="T17" fmla="*/ 29040 h 867180"/>
                <a:gd name="T18" fmla="*/ 6724 w 936694"/>
                <a:gd name="T19" fmla="*/ 37470 h 867180"/>
                <a:gd name="T20" fmla="*/ 2794 w 936694"/>
                <a:gd name="T21" fmla="*/ 45901 h 867180"/>
                <a:gd name="T22" fmla="*/ 4268 w 936694"/>
                <a:gd name="T23" fmla="*/ 54331 h 867180"/>
                <a:gd name="T24" fmla="*/ 7215 w 936694"/>
                <a:gd name="T25" fmla="*/ 48711 h 867180"/>
                <a:gd name="T26" fmla="*/ 8689 w 936694"/>
                <a:gd name="T27" fmla="*/ 44027 h 867180"/>
                <a:gd name="T28" fmla="*/ 9671 w 936694"/>
                <a:gd name="T29" fmla="*/ 37470 h 867180"/>
                <a:gd name="T30" fmla="*/ 12127 w 936694"/>
                <a:gd name="T31" fmla="*/ 26230 h 867180"/>
                <a:gd name="T32" fmla="*/ 15566 w 936694"/>
                <a:gd name="T33" fmla="*/ 22483 h 867180"/>
                <a:gd name="T34" fmla="*/ 18022 w 936694"/>
                <a:gd name="T35" fmla="*/ 20610 h 867180"/>
                <a:gd name="T36" fmla="*/ 20969 w 936694"/>
                <a:gd name="T37" fmla="*/ 27167 h 867180"/>
                <a:gd name="T38" fmla="*/ 26372 w 936694"/>
                <a:gd name="T39" fmla="*/ 27167 h 867180"/>
                <a:gd name="T40" fmla="*/ 30793 w 936694"/>
                <a:gd name="T41" fmla="*/ 19673 h 867180"/>
                <a:gd name="T42" fmla="*/ 26864 w 936694"/>
                <a:gd name="T43" fmla="*/ 12179 h 867180"/>
                <a:gd name="T44" fmla="*/ 22443 w 936694"/>
                <a:gd name="T45" fmla="*/ 18736 h 867180"/>
                <a:gd name="T46" fmla="*/ 19987 w 936694"/>
                <a:gd name="T47" fmla="*/ 14989 h 867180"/>
                <a:gd name="T48" fmla="*/ 15074 w 936694"/>
                <a:gd name="T49" fmla="*/ 10306 h 867180"/>
                <a:gd name="T50" fmla="*/ 11145 w 936694"/>
                <a:gd name="T51" fmla="*/ 8433 h 867180"/>
                <a:gd name="T52" fmla="*/ 8198 w 936694"/>
                <a:gd name="T53" fmla="*/ 9369 h 8671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936694" h="867180">
                  <a:moveTo>
                    <a:pt x="249343" y="149447"/>
                  </a:moveTo>
                  <a:cubicBezTo>
                    <a:pt x="207010" y="127035"/>
                    <a:pt x="124833" y="-2455"/>
                    <a:pt x="84990" y="35"/>
                  </a:cubicBezTo>
                  <a:cubicBezTo>
                    <a:pt x="45147" y="2525"/>
                    <a:pt x="20245" y="127035"/>
                    <a:pt x="10284" y="164388"/>
                  </a:cubicBezTo>
                  <a:cubicBezTo>
                    <a:pt x="323" y="201741"/>
                    <a:pt x="-12128" y="211702"/>
                    <a:pt x="25225" y="224153"/>
                  </a:cubicBezTo>
                  <a:cubicBezTo>
                    <a:pt x="62578" y="236604"/>
                    <a:pt x="184598" y="236604"/>
                    <a:pt x="234402" y="239094"/>
                  </a:cubicBezTo>
                  <a:cubicBezTo>
                    <a:pt x="284206" y="241584"/>
                    <a:pt x="324049" y="239094"/>
                    <a:pt x="324049" y="239094"/>
                  </a:cubicBezTo>
                  <a:cubicBezTo>
                    <a:pt x="353931" y="239094"/>
                    <a:pt x="398755" y="224153"/>
                    <a:pt x="413696" y="239094"/>
                  </a:cubicBezTo>
                  <a:cubicBezTo>
                    <a:pt x="428637" y="254035"/>
                    <a:pt x="441088" y="291388"/>
                    <a:pt x="413696" y="328741"/>
                  </a:cubicBezTo>
                  <a:cubicBezTo>
                    <a:pt x="386304" y="366094"/>
                    <a:pt x="284206" y="418388"/>
                    <a:pt x="249343" y="463212"/>
                  </a:cubicBezTo>
                  <a:cubicBezTo>
                    <a:pt x="214480" y="508036"/>
                    <a:pt x="231911" y="552859"/>
                    <a:pt x="204519" y="597682"/>
                  </a:cubicBezTo>
                  <a:cubicBezTo>
                    <a:pt x="177127" y="642505"/>
                    <a:pt x="97441" y="687329"/>
                    <a:pt x="84990" y="732153"/>
                  </a:cubicBezTo>
                  <a:cubicBezTo>
                    <a:pt x="72539" y="776977"/>
                    <a:pt x="107401" y="859154"/>
                    <a:pt x="129813" y="866624"/>
                  </a:cubicBezTo>
                  <a:cubicBezTo>
                    <a:pt x="152225" y="874095"/>
                    <a:pt x="197048" y="804368"/>
                    <a:pt x="219460" y="776976"/>
                  </a:cubicBezTo>
                  <a:cubicBezTo>
                    <a:pt x="241872" y="749584"/>
                    <a:pt x="251833" y="732153"/>
                    <a:pt x="264284" y="702271"/>
                  </a:cubicBezTo>
                  <a:cubicBezTo>
                    <a:pt x="276735" y="672389"/>
                    <a:pt x="276735" y="644996"/>
                    <a:pt x="294166" y="597682"/>
                  </a:cubicBezTo>
                  <a:cubicBezTo>
                    <a:pt x="311597" y="550368"/>
                    <a:pt x="338990" y="458231"/>
                    <a:pt x="368872" y="418388"/>
                  </a:cubicBezTo>
                  <a:cubicBezTo>
                    <a:pt x="398754" y="378545"/>
                    <a:pt x="443578" y="373565"/>
                    <a:pt x="473460" y="358624"/>
                  </a:cubicBezTo>
                  <a:cubicBezTo>
                    <a:pt x="503342" y="343683"/>
                    <a:pt x="520774" y="316290"/>
                    <a:pt x="548166" y="328741"/>
                  </a:cubicBezTo>
                  <a:cubicBezTo>
                    <a:pt x="575558" y="341192"/>
                    <a:pt x="595480" y="415898"/>
                    <a:pt x="637813" y="433329"/>
                  </a:cubicBezTo>
                  <a:cubicBezTo>
                    <a:pt x="680146" y="450760"/>
                    <a:pt x="752362" y="453251"/>
                    <a:pt x="802166" y="433329"/>
                  </a:cubicBezTo>
                  <a:cubicBezTo>
                    <a:pt x="851970" y="413408"/>
                    <a:pt x="934147" y="353643"/>
                    <a:pt x="936637" y="313800"/>
                  </a:cubicBezTo>
                  <a:cubicBezTo>
                    <a:pt x="939127" y="273957"/>
                    <a:pt x="859440" y="196761"/>
                    <a:pt x="817107" y="194271"/>
                  </a:cubicBezTo>
                  <a:cubicBezTo>
                    <a:pt x="774774" y="191781"/>
                    <a:pt x="717500" y="291389"/>
                    <a:pt x="682637" y="298859"/>
                  </a:cubicBezTo>
                  <a:cubicBezTo>
                    <a:pt x="647774" y="306330"/>
                    <a:pt x="645284" y="261506"/>
                    <a:pt x="607931" y="239094"/>
                  </a:cubicBezTo>
                  <a:cubicBezTo>
                    <a:pt x="570578" y="216682"/>
                    <a:pt x="503343" y="181819"/>
                    <a:pt x="458519" y="164388"/>
                  </a:cubicBezTo>
                  <a:cubicBezTo>
                    <a:pt x="413696" y="146957"/>
                    <a:pt x="376343" y="141976"/>
                    <a:pt x="338990" y="134506"/>
                  </a:cubicBezTo>
                  <a:cubicBezTo>
                    <a:pt x="301637" y="127036"/>
                    <a:pt x="291676" y="171859"/>
                    <a:pt x="249343" y="149447"/>
                  </a:cubicBezTo>
                  <a:close/>
                </a:path>
              </a:pathLst>
            </a:custGeom>
            <a:solidFill>
              <a:srgbClr val="9BBB59"/>
            </a:solidFill>
            <a:ln w="9525" cap="flat" cmpd="sng">
              <a:solidFill>
                <a:srgbClr val="4A7EBB"/>
              </a:solidFill>
              <a:prstDash val="solid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endParaRPr lang="en-GB"/>
            </a:p>
          </p:txBody>
        </p:sp>
      </p:grpSp>
      <p:grpSp>
        <p:nvGrpSpPr>
          <p:cNvPr id="14346" name="Group 20"/>
          <p:cNvGrpSpPr>
            <a:grpSpLocks/>
          </p:cNvGrpSpPr>
          <p:nvPr/>
        </p:nvGrpSpPr>
        <p:grpSpPr bwMode="auto">
          <a:xfrm>
            <a:off x="4865197" y="1453040"/>
            <a:ext cx="2200275" cy="2393950"/>
            <a:chOff x="2976316" y="1449107"/>
            <a:chExt cx="2200349" cy="2394066"/>
          </a:xfrm>
        </p:grpSpPr>
        <p:grpSp>
          <p:nvGrpSpPr>
            <p:cNvPr id="14350" name="Group 16"/>
            <p:cNvGrpSpPr>
              <a:grpSpLocks/>
            </p:cNvGrpSpPr>
            <p:nvPr/>
          </p:nvGrpSpPr>
          <p:grpSpPr bwMode="auto">
            <a:xfrm>
              <a:off x="2976316" y="1449107"/>
              <a:ext cx="2173259" cy="2394066"/>
              <a:chOff x="2976316" y="1449107"/>
              <a:chExt cx="2173259" cy="2394066"/>
            </a:xfrm>
          </p:grpSpPr>
          <p:grpSp>
            <p:nvGrpSpPr>
              <p:cNvPr id="14352" name="Group 6"/>
              <p:cNvGrpSpPr>
                <a:grpSpLocks/>
              </p:cNvGrpSpPr>
              <p:nvPr/>
            </p:nvGrpSpPr>
            <p:grpSpPr bwMode="auto">
              <a:xfrm>
                <a:off x="2976316" y="1449107"/>
                <a:ext cx="2173259" cy="2394066"/>
                <a:chOff x="2976316" y="1449107"/>
                <a:chExt cx="2173259" cy="2394066"/>
              </a:xfrm>
            </p:grpSpPr>
            <p:sp>
              <p:nvSpPr>
                <p:cNvPr id="14354" name="TextBox 41"/>
                <p:cNvSpPr txBox="1">
                  <a:spLocks noChangeArrowheads="1"/>
                </p:cNvSpPr>
                <p:nvPr/>
              </p:nvSpPr>
              <p:spPr bwMode="auto">
                <a:xfrm>
                  <a:off x="3036342" y="2581147"/>
                  <a:ext cx="647692" cy="3079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9pPr>
                </a:lstStyle>
                <a:p>
                  <a:r>
                    <a:rPr lang="en-US" altLang="en-US" sz="1400" b="1"/>
                    <a:t>NKT</a:t>
                  </a:r>
                  <a:endParaRPr lang="en-US" altLang="en-US" sz="1400" b="1" baseline="-25000"/>
                </a:p>
              </p:txBody>
            </p:sp>
            <p:grpSp>
              <p:nvGrpSpPr>
                <p:cNvPr id="14355" name="Group 16"/>
                <p:cNvGrpSpPr>
                  <a:grpSpLocks/>
                </p:cNvGrpSpPr>
                <p:nvPr/>
              </p:nvGrpSpPr>
              <p:grpSpPr bwMode="auto">
                <a:xfrm>
                  <a:off x="2976316" y="1449107"/>
                  <a:ext cx="2173259" cy="1295262"/>
                  <a:chOff x="7152092" y="1700213"/>
                  <a:chExt cx="1883958" cy="1008062"/>
                </a:xfrm>
              </p:grpSpPr>
              <p:grpSp>
                <p:nvGrpSpPr>
                  <p:cNvPr id="14357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7753350" y="2174875"/>
                    <a:ext cx="490538" cy="533400"/>
                    <a:chOff x="1876054" y="5655847"/>
                    <a:chExt cx="491280" cy="533277"/>
                  </a:xfrm>
                </p:grpSpPr>
                <p:sp>
                  <p:nvSpPr>
                    <p:cNvPr id="10" name="Oval 9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854722" y="5677123"/>
                      <a:ext cx="533640" cy="490676"/>
                    </a:xfrm>
                    <a:prstGeom prst="ellipse">
                      <a:avLst/>
                    </a:prstGeom>
                    <a:solidFill>
                      <a:srgbClr val="C6D9F1"/>
                    </a:solidFill>
                    <a:ln w="9525">
                      <a:solidFill>
                        <a:srgbClr val="4A452A"/>
                      </a:solidFill>
                      <a:round/>
                      <a:headEnd/>
                      <a:tailEnd/>
                    </a:ln>
                    <a:effectLst>
                      <a:outerShdw blurRad="40000" dist="23000" dir="5400000" rotWithShape="0">
                        <a:srgbClr val="808080">
                          <a:alpha val="34998"/>
                        </a:srgbClr>
                      </a:outerShdw>
                    </a:effectLst>
                  </p:spPr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lt1"/>
                        </a:solidFill>
                        <a:latin typeface="+mn-lt"/>
                        <a:ea typeface="+mn-ea"/>
                      </a:endParaRPr>
                    </a:p>
                  </p:txBody>
                </p:sp>
                <p:sp>
                  <p:nvSpPr>
                    <p:cNvPr id="11" name="Oval 10"/>
                    <p:cNvSpPr>
                      <a:spLocks noChangeArrowheads="1"/>
                    </p:cNvSpPr>
                    <p:nvPr/>
                  </p:nvSpPr>
                  <p:spPr bwMode="auto">
                    <a:xfrm rot="-5400000">
                      <a:off x="1969674" y="5796808"/>
                      <a:ext cx="305114" cy="326658"/>
                    </a:xfrm>
                    <a:prstGeom prst="ellipse">
                      <a:avLst/>
                    </a:prstGeom>
                    <a:solidFill>
                      <a:srgbClr val="17375E"/>
                    </a:solidFill>
                    <a:ln w="9525">
                      <a:solidFill>
                        <a:srgbClr val="17375E"/>
                      </a:solidFill>
                      <a:round/>
                      <a:headEnd/>
                      <a:tailEnd/>
                    </a:ln>
                    <a:effectLst>
                      <a:outerShdw blurRad="40000" dist="23000" dir="5400000" rotWithShape="0">
                        <a:srgbClr val="808080">
                          <a:alpha val="34998"/>
                        </a:srgbClr>
                      </a:outerShdw>
                    </a:effectLst>
                  </p:spPr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lt1"/>
                        </a:solidFill>
                        <a:latin typeface="+mn-lt"/>
                        <a:ea typeface="+mn-ea"/>
                      </a:endParaRPr>
                    </a:p>
                  </p:txBody>
                </p:sp>
              </p:grpSp>
              <p:sp>
                <p:nvSpPr>
                  <p:cNvPr id="102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8326008" y="1989334"/>
                    <a:ext cx="72940" cy="71663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3A7CCB"/>
                      </a:gs>
                      <a:gs pos="20000">
                        <a:srgbClr val="3C7BC7"/>
                      </a:gs>
                      <a:gs pos="100000">
                        <a:srgbClr val="2C5D98"/>
                      </a:gs>
                    </a:gsLst>
                    <a:lin ang="5400000"/>
                  </a:gradFill>
                  <a:ln w="9525">
                    <a:solidFill>
                      <a:srgbClr val="4A7EBB"/>
                    </a:solidFill>
                    <a:round/>
                    <a:headEnd/>
                    <a:tailEnd/>
                  </a:ln>
                  <a:effectLst>
                    <a:outerShdw blurRad="40000" dist="23000" dir="5400000" rotWithShape="0">
                      <a:srgbClr val="808080">
                        <a:alpha val="34998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 algn="ctr">
                      <a:defRPr/>
                    </a:pPr>
                    <a:endParaRPr lang="en-US">
                      <a:solidFill>
                        <a:schemeClr val="lt1"/>
                      </a:solidFill>
                      <a:latin typeface="+mn-lt"/>
                      <a:ea typeface="+mn-ea"/>
                    </a:endParaRPr>
                  </a:p>
                </p:txBody>
              </p:sp>
              <p:grpSp>
                <p:nvGrpSpPr>
                  <p:cNvPr id="1435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8224542" y="2059704"/>
                    <a:ext cx="135374" cy="216189"/>
                    <a:chOff x="7206555" y="1699941"/>
                    <a:chExt cx="134493" cy="215521"/>
                  </a:xfrm>
                </p:grpSpPr>
                <p:sp>
                  <p:nvSpPr>
                    <p:cNvPr id="9" name="Oval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69077" y="1699998"/>
                      <a:ext cx="72465" cy="72673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3A7CCB"/>
                        </a:gs>
                        <a:gs pos="20000">
                          <a:srgbClr val="3C7BC7"/>
                        </a:gs>
                        <a:gs pos="100000">
                          <a:srgbClr val="2C5D98"/>
                        </a:gs>
                      </a:gsLst>
                      <a:lin ang="5400000"/>
                    </a:gradFill>
                    <a:ln w="9525">
                      <a:solidFill>
                        <a:srgbClr val="4A7EBB"/>
                      </a:solidFill>
                      <a:round/>
                      <a:headEnd/>
                      <a:tailEnd/>
                    </a:ln>
                    <a:effectLst>
                      <a:outerShdw blurRad="40000" dist="23000" dir="5400000" rotWithShape="0">
                        <a:srgbClr val="808080">
                          <a:alpha val="34998"/>
                        </a:srgbClr>
                      </a:outerShdw>
                    </a:effectLst>
                  </p:spPr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lt1"/>
                        </a:solidFill>
                        <a:latin typeface="+mn-lt"/>
                        <a:ea typeface="+mn-ea"/>
                      </a:endParaRPr>
                    </a:p>
                  </p:txBody>
                </p:sp>
                <p:cxnSp>
                  <p:nvCxnSpPr>
                    <p:cNvPr id="30" name="Curved Connector 29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7170217" y="1797551"/>
                      <a:ext cx="153969" cy="82036"/>
                    </a:xfrm>
                    <a:prstGeom prst="curvedConnector3">
                      <a:avLst>
                        <a:gd name="adj1" fmla="val 50000"/>
                      </a:avLst>
                    </a:prstGeom>
                    <a:noFill/>
                    <a:ln w="25400">
                      <a:solidFill>
                        <a:schemeClr val="accent1"/>
                      </a:solidFill>
                      <a:round/>
                      <a:headEnd/>
                      <a:tailEnd/>
                    </a:ln>
                    <a:effectLst>
                      <a:outerShdw blurRad="40000" dist="20000" dir="5400000" rotWithShape="0">
                        <a:srgbClr val="808080">
                          <a:alpha val="37999"/>
                        </a:srgbClr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grpSp>
                <p:nvGrpSpPr>
                  <p:cNvPr id="14360" name="Group 48"/>
                  <p:cNvGrpSpPr>
                    <a:grpSpLocks/>
                  </p:cNvGrpSpPr>
                  <p:nvPr/>
                </p:nvGrpSpPr>
                <p:grpSpPr bwMode="auto">
                  <a:xfrm flipH="1">
                    <a:off x="7740650" y="2051050"/>
                    <a:ext cx="144463" cy="153988"/>
                    <a:chOff x="7388696" y="1556792"/>
                    <a:chExt cx="135632" cy="298578"/>
                  </a:xfrm>
                </p:grpSpPr>
                <p:sp>
                  <p:nvSpPr>
                    <p:cNvPr id="106" name="Oval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452827" y="1628784"/>
                      <a:ext cx="71065" cy="74266"/>
                    </a:xfrm>
                    <a:prstGeom prst="ellipse">
                      <a:avLst/>
                    </a:prstGeom>
                    <a:solidFill>
                      <a:srgbClr val="953735"/>
                    </a:solidFill>
                    <a:ln w="9525">
                      <a:solidFill>
                        <a:srgbClr val="4A7EBB"/>
                      </a:solidFill>
                      <a:round/>
                      <a:headEnd/>
                      <a:tailEnd/>
                    </a:ln>
                    <a:effectLst>
                      <a:outerShdw blurRad="40000" dist="23000" dir="5400000" rotWithShape="0">
                        <a:srgbClr val="808080">
                          <a:alpha val="34998"/>
                        </a:srgbClr>
                      </a:outerShdw>
                    </a:effectLst>
                  </p:spPr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lt1"/>
                        </a:solidFill>
                        <a:latin typeface="+mn-lt"/>
                        <a:ea typeface="+mn-ea"/>
                      </a:endParaRPr>
                    </a:p>
                  </p:txBody>
                </p:sp>
                <p:sp>
                  <p:nvSpPr>
                    <p:cNvPr id="109" name="Oval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452827" y="1556913"/>
                      <a:ext cx="71065" cy="71872"/>
                    </a:xfrm>
                    <a:prstGeom prst="ellipse">
                      <a:avLst/>
                    </a:prstGeom>
                    <a:solidFill>
                      <a:srgbClr val="953735"/>
                    </a:solidFill>
                    <a:ln w="9525">
                      <a:solidFill>
                        <a:srgbClr val="4A7EBB"/>
                      </a:solidFill>
                      <a:round/>
                      <a:headEnd/>
                      <a:tailEnd/>
                    </a:ln>
                    <a:effectLst>
                      <a:outerShdw blurRad="40000" dist="23000" dir="5400000" rotWithShape="0">
                        <a:srgbClr val="808080">
                          <a:alpha val="34998"/>
                        </a:srgbClr>
                      </a:outerShdw>
                    </a:effectLst>
                  </p:spPr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>
                        <a:solidFill>
                          <a:schemeClr val="lt1"/>
                        </a:solidFill>
                        <a:latin typeface="+mn-lt"/>
                        <a:ea typeface="+mn-ea"/>
                      </a:endParaRPr>
                    </a:p>
                  </p:txBody>
                </p:sp>
                <p:cxnSp>
                  <p:nvCxnSpPr>
                    <p:cNvPr id="114" name="Curved Connector 113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7346728" y="1740668"/>
                      <a:ext cx="160514" cy="85278"/>
                    </a:xfrm>
                    <a:prstGeom prst="curvedConnector3">
                      <a:avLst>
                        <a:gd name="adj1" fmla="val 50000"/>
                      </a:avLst>
                    </a:prstGeom>
                    <a:noFill/>
                    <a:ln w="25400">
                      <a:solidFill>
                        <a:srgbClr val="953735"/>
                      </a:solidFill>
                      <a:round/>
                      <a:headEnd/>
                      <a:tailEnd/>
                    </a:ln>
                    <a:effectLst>
                      <a:outerShdw blurRad="40000" dist="20000" dir="5400000" rotWithShape="0">
                        <a:srgbClr val="808080">
                          <a:alpha val="37999"/>
                        </a:srgbClr>
                      </a:outerShdw>
                    </a:effectLst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  <p:sp>
                <p:nvSpPr>
                  <p:cNvPr id="14361" name="TextBox 1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52092" y="1932347"/>
                    <a:ext cx="665162" cy="2460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9pPr>
                  </a:lstStyle>
                  <a:p>
                    <a:r>
                      <a:rPr lang="en-US" altLang="en-US" sz="1000"/>
                      <a:t>SLAMF6</a:t>
                    </a:r>
                    <a:endParaRPr lang="en-US" altLang="en-US" sz="1000" baseline="-25000"/>
                  </a:p>
                </p:txBody>
              </p:sp>
              <p:sp>
                <p:nvSpPr>
                  <p:cNvPr id="14362" name="TextBox 1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388350" y="1844675"/>
                    <a:ext cx="647700" cy="24606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9pPr>
                  </a:lstStyle>
                  <a:p>
                    <a:r>
                      <a:rPr lang="en-US" altLang="en-US" sz="1000"/>
                      <a:t>SLAMF1</a:t>
                    </a:r>
                    <a:endParaRPr lang="en-US" altLang="en-US" sz="1000" baseline="-25000"/>
                  </a:p>
                </p:txBody>
              </p:sp>
              <p:sp>
                <p:nvSpPr>
                  <p:cNvPr id="14363" name="TextBox 1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80288" y="2246313"/>
                    <a:ext cx="449262" cy="24606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9pPr>
                  </a:lstStyle>
                  <a:p>
                    <a:r>
                      <a:rPr lang="en-US" altLang="en-US" sz="1000"/>
                      <a:t>TCR</a:t>
                    </a:r>
                    <a:endParaRPr lang="en-US" altLang="en-US" sz="1000" baseline="-25000"/>
                  </a:p>
                </p:txBody>
              </p:sp>
              <p:sp>
                <p:nvSpPr>
                  <p:cNvPr id="127" name="Freeform 126"/>
                  <p:cNvSpPr/>
                  <p:nvPr/>
                </p:nvSpPr>
                <p:spPr bwMode="auto">
                  <a:xfrm rot="21332866">
                    <a:off x="7687441" y="2154900"/>
                    <a:ext cx="132117" cy="261939"/>
                  </a:xfrm>
                  <a:custGeom>
                    <a:avLst/>
                    <a:gdLst>
                      <a:gd name="connsiteX0" fmla="*/ 23854 w 278296"/>
                      <a:gd name="connsiteY0" fmla="*/ 57 h 508940"/>
                      <a:gd name="connsiteX1" fmla="*/ 15903 w 278296"/>
                      <a:gd name="connsiteY1" fmla="*/ 39813 h 508940"/>
                      <a:gd name="connsiteX2" fmla="*/ 0 w 278296"/>
                      <a:gd name="connsiteY2" fmla="*/ 103424 h 508940"/>
                      <a:gd name="connsiteX3" fmla="*/ 71562 w 278296"/>
                      <a:gd name="connsiteY3" fmla="*/ 182937 h 508940"/>
                      <a:gd name="connsiteX4" fmla="*/ 95416 w 278296"/>
                      <a:gd name="connsiteY4" fmla="*/ 190888 h 508940"/>
                      <a:gd name="connsiteX5" fmla="*/ 111319 w 278296"/>
                      <a:gd name="connsiteY5" fmla="*/ 278352 h 508940"/>
                      <a:gd name="connsiteX6" fmla="*/ 119270 w 278296"/>
                      <a:gd name="connsiteY6" fmla="*/ 302206 h 508940"/>
                      <a:gd name="connsiteX7" fmla="*/ 127221 w 278296"/>
                      <a:gd name="connsiteY7" fmla="*/ 445330 h 508940"/>
                      <a:gd name="connsiteX8" fmla="*/ 135173 w 278296"/>
                      <a:gd name="connsiteY8" fmla="*/ 485086 h 508940"/>
                      <a:gd name="connsiteX9" fmla="*/ 151075 w 278296"/>
                      <a:gd name="connsiteY9" fmla="*/ 508940 h 508940"/>
                      <a:gd name="connsiteX10" fmla="*/ 206734 w 278296"/>
                      <a:gd name="connsiteY10" fmla="*/ 493038 h 508940"/>
                      <a:gd name="connsiteX11" fmla="*/ 246491 w 278296"/>
                      <a:gd name="connsiteY11" fmla="*/ 421476 h 508940"/>
                      <a:gd name="connsiteX12" fmla="*/ 262393 w 278296"/>
                      <a:gd name="connsiteY12" fmla="*/ 397622 h 508940"/>
                      <a:gd name="connsiteX13" fmla="*/ 238539 w 278296"/>
                      <a:gd name="connsiteY13" fmla="*/ 294255 h 508940"/>
                      <a:gd name="connsiteX14" fmla="*/ 230588 w 278296"/>
                      <a:gd name="connsiteY14" fmla="*/ 262450 h 508940"/>
                      <a:gd name="connsiteX15" fmla="*/ 182880 w 278296"/>
                      <a:gd name="connsiteY15" fmla="*/ 230645 h 508940"/>
                      <a:gd name="connsiteX16" fmla="*/ 190832 w 278296"/>
                      <a:gd name="connsiteY16" fmla="*/ 198839 h 508940"/>
                      <a:gd name="connsiteX17" fmla="*/ 214686 w 278296"/>
                      <a:gd name="connsiteY17" fmla="*/ 190888 h 508940"/>
                      <a:gd name="connsiteX18" fmla="*/ 262393 w 278296"/>
                      <a:gd name="connsiteY18" fmla="*/ 151132 h 508940"/>
                      <a:gd name="connsiteX19" fmla="*/ 278296 w 278296"/>
                      <a:gd name="connsiteY19" fmla="*/ 31862 h 508940"/>
                      <a:gd name="connsiteX20" fmla="*/ 270345 w 278296"/>
                      <a:gd name="connsiteY20" fmla="*/ 57 h 508940"/>
                      <a:gd name="connsiteX21" fmla="*/ 198783 w 278296"/>
                      <a:gd name="connsiteY21" fmla="*/ 31862 h 508940"/>
                      <a:gd name="connsiteX22" fmla="*/ 190832 w 278296"/>
                      <a:gd name="connsiteY22" fmla="*/ 55716 h 508940"/>
                      <a:gd name="connsiteX23" fmla="*/ 182880 w 278296"/>
                      <a:gd name="connsiteY23" fmla="*/ 151132 h 508940"/>
                      <a:gd name="connsiteX24" fmla="*/ 135173 w 278296"/>
                      <a:gd name="connsiteY24" fmla="*/ 135229 h 508940"/>
                      <a:gd name="connsiteX25" fmla="*/ 111319 w 278296"/>
                      <a:gd name="connsiteY25" fmla="*/ 119326 h 508940"/>
                      <a:gd name="connsiteX26" fmla="*/ 87465 w 278296"/>
                      <a:gd name="connsiteY26" fmla="*/ 111375 h 508940"/>
                      <a:gd name="connsiteX27" fmla="*/ 79513 w 278296"/>
                      <a:gd name="connsiteY27" fmla="*/ 87521 h 508940"/>
                      <a:gd name="connsiteX28" fmla="*/ 71562 w 278296"/>
                      <a:gd name="connsiteY28" fmla="*/ 31862 h 508940"/>
                      <a:gd name="connsiteX29" fmla="*/ 23854 w 278296"/>
                      <a:gd name="connsiteY29" fmla="*/ 57 h 5089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</a:cxnLst>
                    <a:rect l="l" t="t" r="r" b="b"/>
                    <a:pathLst>
                      <a:path w="278296" h="508940">
                        <a:moveTo>
                          <a:pt x="23854" y="57"/>
                        </a:moveTo>
                        <a:cubicBezTo>
                          <a:pt x="14577" y="1382"/>
                          <a:pt x="18942" y="26645"/>
                          <a:pt x="15903" y="39813"/>
                        </a:cubicBezTo>
                        <a:cubicBezTo>
                          <a:pt x="10988" y="61110"/>
                          <a:pt x="0" y="103424"/>
                          <a:pt x="0" y="103424"/>
                        </a:cubicBezTo>
                        <a:cubicBezTo>
                          <a:pt x="11329" y="228036"/>
                          <a:pt x="-22150" y="182937"/>
                          <a:pt x="71562" y="182937"/>
                        </a:cubicBezTo>
                        <a:cubicBezTo>
                          <a:pt x="79943" y="182937"/>
                          <a:pt x="87465" y="188238"/>
                          <a:pt x="95416" y="190888"/>
                        </a:cubicBezTo>
                        <a:cubicBezTo>
                          <a:pt x="113650" y="245594"/>
                          <a:pt x="93337" y="179453"/>
                          <a:pt x="111319" y="278352"/>
                        </a:cubicBezTo>
                        <a:cubicBezTo>
                          <a:pt x="112818" y="286598"/>
                          <a:pt x="116620" y="294255"/>
                          <a:pt x="119270" y="302206"/>
                        </a:cubicBezTo>
                        <a:cubicBezTo>
                          <a:pt x="121920" y="349914"/>
                          <a:pt x="123082" y="397728"/>
                          <a:pt x="127221" y="445330"/>
                        </a:cubicBezTo>
                        <a:cubicBezTo>
                          <a:pt x="128392" y="458794"/>
                          <a:pt x="130428" y="472432"/>
                          <a:pt x="135173" y="485086"/>
                        </a:cubicBezTo>
                        <a:cubicBezTo>
                          <a:pt x="138528" y="494034"/>
                          <a:pt x="145774" y="500989"/>
                          <a:pt x="151075" y="508940"/>
                        </a:cubicBezTo>
                        <a:cubicBezTo>
                          <a:pt x="151350" y="508871"/>
                          <a:pt x="202932" y="496840"/>
                          <a:pt x="206734" y="493038"/>
                        </a:cubicBezTo>
                        <a:cubicBezTo>
                          <a:pt x="256869" y="442903"/>
                          <a:pt x="226495" y="461468"/>
                          <a:pt x="246491" y="421476"/>
                        </a:cubicBezTo>
                        <a:cubicBezTo>
                          <a:pt x="250765" y="412929"/>
                          <a:pt x="257092" y="405573"/>
                          <a:pt x="262393" y="397622"/>
                        </a:cubicBezTo>
                        <a:cubicBezTo>
                          <a:pt x="243935" y="268411"/>
                          <a:pt x="267646" y="410688"/>
                          <a:pt x="238539" y="294255"/>
                        </a:cubicBezTo>
                        <a:cubicBezTo>
                          <a:pt x="235889" y="283653"/>
                          <a:pt x="237784" y="270674"/>
                          <a:pt x="230588" y="262450"/>
                        </a:cubicBezTo>
                        <a:cubicBezTo>
                          <a:pt x="218002" y="248066"/>
                          <a:pt x="182880" y="230645"/>
                          <a:pt x="182880" y="230645"/>
                        </a:cubicBezTo>
                        <a:cubicBezTo>
                          <a:pt x="185531" y="220043"/>
                          <a:pt x="184005" y="207373"/>
                          <a:pt x="190832" y="198839"/>
                        </a:cubicBezTo>
                        <a:cubicBezTo>
                          <a:pt x="196068" y="192294"/>
                          <a:pt x="207189" y="194636"/>
                          <a:pt x="214686" y="190888"/>
                        </a:cubicBezTo>
                        <a:cubicBezTo>
                          <a:pt x="236822" y="179820"/>
                          <a:pt x="244811" y="168713"/>
                          <a:pt x="262393" y="151132"/>
                        </a:cubicBezTo>
                        <a:cubicBezTo>
                          <a:pt x="278168" y="103812"/>
                          <a:pt x="278296" y="109692"/>
                          <a:pt x="278296" y="31862"/>
                        </a:cubicBezTo>
                        <a:cubicBezTo>
                          <a:pt x="278296" y="20934"/>
                          <a:pt x="272995" y="10659"/>
                          <a:pt x="270345" y="57"/>
                        </a:cubicBezTo>
                        <a:cubicBezTo>
                          <a:pt x="213571" y="18981"/>
                          <a:pt x="236584" y="6661"/>
                          <a:pt x="198783" y="31862"/>
                        </a:cubicBezTo>
                        <a:cubicBezTo>
                          <a:pt x="196133" y="39813"/>
                          <a:pt x="191940" y="47408"/>
                          <a:pt x="190832" y="55716"/>
                        </a:cubicBezTo>
                        <a:cubicBezTo>
                          <a:pt x="186614" y="87352"/>
                          <a:pt x="201182" y="124986"/>
                          <a:pt x="182880" y="151132"/>
                        </a:cubicBezTo>
                        <a:cubicBezTo>
                          <a:pt x="173267" y="164864"/>
                          <a:pt x="135173" y="135229"/>
                          <a:pt x="135173" y="135229"/>
                        </a:cubicBezTo>
                        <a:cubicBezTo>
                          <a:pt x="127222" y="129928"/>
                          <a:pt x="119866" y="123600"/>
                          <a:pt x="111319" y="119326"/>
                        </a:cubicBezTo>
                        <a:cubicBezTo>
                          <a:pt x="103822" y="115578"/>
                          <a:pt x="93392" y="117301"/>
                          <a:pt x="87465" y="111375"/>
                        </a:cubicBezTo>
                        <a:cubicBezTo>
                          <a:pt x="81538" y="105448"/>
                          <a:pt x="82164" y="95472"/>
                          <a:pt x="79513" y="87521"/>
                        </a:cubicBezTo>
                        <a:cubicBezTo>
                          <a:pt x="76863" y="68968"/>
                          <a:pt x="86555" y="43107"/>
                          <a:pt x="71562" y="31862"/>
                        </a:cubicBezTo>
                        <a:cubicBezTo>
                          <a:pt x="56569" y="20617"/>
                          <a:pt x="33131" y="-1268"/>
                          <a:pt x="23854" y="57"/>
                        </a:cubicBez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GB"/>
                  </a:p>
                </p:txBody>
              </p:sp>
              <p:sp>
                <p:nvSpPr>
                  <p:cNvPr id="128" name="Freeform 127"/>
                  <p:cNvSpPr/>
                  <p:nvPr/>
                </p:nvSpPr>
                <p:spPr>
                  <a:xfrm rot="4834128">
                    <a:off x="7862044" y="2026337"/>
                    <a:ext cx="293793" cy="57766"/>
                  </a:xfrm>
                  <a:custGeom>
                    <a:avLst/>
                    <a:gdLst>
                      <a:gd name="connsiteX0" fmla="*/ 0 w 50608"/>
                      <a:gd name="connsiteY0" fmla="*/ 0 h 384366"/>
                      <a:gd name="connsiteX1" fmla="*/ 0 w 50608"/>
                      <a:gd name="connsiteY1" fmla="*/ 0 h 384366"/>
                      <a:gd name="connsiteX2" fmla="*/ 33422 w 50608"/>
                      <a:gd name="connsiteY2" fmla="*/ 384366 h 384366"/>
                      <a:gd name="connsiteX3" fmla="*/ 50133 w 50608"/>
                      <a:gd name="connsiteY3" fmla="*/ 359299 h 384366"/>
                      <a:gd name="connsiteX4" fmla="*/ 41778 w 50608"/>
                      <a:gd name="connsiteY4" fmla="*/ 75202 h 384366"/>
                      <a:gd name="connsiteX5" fmla="*/ 41778 w 50608"/>
                      <a:gd name="connsiteY5" fmla="*/ 33423 h 3843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0608" h="384366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6334" y="351126"/>
                          <a:pt x="6702" y="224028"/>
                          <a:pt x="33422" y="384366"/>
                        </a:cubicBezTo>
                        <a:cubicBezTo>
                          <a:pt x="38992" y="376010"/>
                          <a:pt x="49862" y="369338"/>
                          <a:pt x="50133" y="359299"/>
                        </a:cubicBezTo>
                        <a:cubicBezTo>
                          <a:pt x="52693" y="264594"/>
                          <a:pt x="44206" y="169911"/>
                          <a:pt x="41778" y="75202"/>
                        </a:cubicBezTo>
                        <a:cubicBezTo>
                          <a:pt x="41421" y="61280"/>
                          <a:pt x="41778" y="47349"/>
                          <a:pt x="41778" y="33423"/>
                        </a:cubicBezTo>
                      </a:path>
                    </a:pathLst>
                  </a:custGeom>
                  <a:solidFill>
                    <a:srgbClr val="FFFF00"/>
                  </a:solidFill>
                  <a:ln>
                    <a:solidFill>
                      <a:srgbClr val="FFFF00"/>
                    </a:solidFill>
                  </a:ln>
                  <a:scene3d>
                    <a:camera prst="orthographicFront">
                      <a:rot lat="0" lon="1500000" rev="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29" name="Freeform 128"/>
                  <p:cNvSpPr/>
                  <p:nvPr/>
                </p:nvSpPr>
                <p:spPr>
                  <a:xfrm rot="4834128">
                    <a:off x="7934052" y="2037593"/>
                    <a:ext cx="293793" cy="57766"/>
                  </a:xfrm>
                  <a:custGeom>
                    <a:avLst/>
                    <a:gdLst>
                      <a:gd name="connsiteX0" fmla="*/ 0 w 50608"/>
                      <a:gd name="connsiteY0" fmla="*/ 0 h 384366"/>
                      <a:gd name="connsiteX1" fmla="*/ 0 w 50608"/>
                      <a:gd name="connsiteY1" fmla="*/ 0 h 384366"/>
                      <a:gd name="connsiteX2" fmla="*/ 33422 w 50608"/>
                      <a:gd name="connsiteY2" fmla="*/ 384366 h 384366"/>
                      <a:gd name="connsiteX3" fmla="*/ 50133 w 50608"/>
                      <a:gd name="connsiteY3" fmla="*/ 359299 h 384366"/>
                      <a:gd name="connsiteX4" fmla="*/ 41778 w 50608"/>
                      <a:gd name="connsiteY4" fmla="*/ 75202 h 384366"/>
                      <a:gd name="connsiteX5" fmla="*/ 41778 w 50608"/>
                      <a:gd name="connsiteY5" fmla="*/ 33423 h 3843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0608" h="384366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6334" y="351126"/>
                          <a:pt x="6702" y="224028"/>
                          <a:pt x="33422" y="384366"/>
                        </a:cubicBezTo>
                        <a:cubicBezTo>
                          <a:pt x="38992" y="376010"/>
                          <a:pt x="49862" y="369338"/>
                          <a:pt x="50133" y="359299"/>
                        </a:cubicBezTo>
                        <a:cubicBezTo>
                          <a:pt x="52693" y="264594"/>
                          <a:pt x="44206" y="169911"/>
                          <a:pt x="41778" y="75202"/>
                        </a:cubicBezTo>
                        <a:cubicBezTo>
                          <a:pt x="41421" y="61280"/>
                          <a:pt x="41778" y="47349"/>
                          <a:pt x="41778" y="33423"/>
                        </a:cubicBezTo>
                      </a:path>
                    </a:pathLst>
                  </a:custGeom>
                  <a:solidFill>
                    <a:srgbClr val="FFFF00"/>
                  </a:solidFill>
                  <a:ln>
                    <a:solidFill>
                      <a:srgbClr val="FFFF00"/>
                    </a:solidFill>
                  </a:ln>
                  <a:scene3d>
                    <a:camera prst="orthographicFront">
                      <a:rot lat="0" lon="1500000" rev="0"/>
                    </a:camera>
                    <a:lightRig rig="threePt" dir="t"/>
                  </a:scene3d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  <p:sp>
                <p:nvSpPr>
                  <p:cNvPr id="14367" name="TextBox 1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723188" y="1700213"/>
                    <a:ext cx="665162" cy="24606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pitchFamily="34" charset="0"/>
                        <a:ea typeface="MS PGothic" pitchFamily="34" charset="-128"/>
                      </a:defRPr>
                    </a:lvl9pPr>
                  </a:lstStyle>
                  <a:p>
                    <a:r>
                      <a:rPr lang="en-US" altLang="en-US" sz="1000"/>
                      <a:t>TGFβR</a:t>
                    </a:r>
                    <a:endParaRPr lang="en-US" altLang="en-US" sz="1000" baseline="-25000"/>
                  </a:p>
                </p:txBody>
              </p:sp>
            </p:grpSp>
            <p:sp>
              <p:nvSpPr>
                <p:cNvPr id="14356" name="Tekstboks 111"/>
                <p:cNvSpPr txBox="1">
                  <a:spLocks noChangeArrowheads="1"/>
                </p:cNvSpPr>
                <p:nvPr/>
              </p:nvSpPr>
              <p:spPr bwMode="auto">
                <a:xfrm>
                  <a:off x="3036342" y="2827282"/>
                  <a:ext cx="1655741" cy="101589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9pPr>
                </a:lstStyle>
                <a:p>
                  <a:r>
                    <a:rPr lang="en-US" altLang="en-US" sz="1000"/>
                    <a:t>Modulate several immune responses, including cancer, autoimmunity, allergy, infection and graft- versus-host disease. </a:t>
                  </a:r>
                </a:p>
                <a:p>
                  <a:endParaRPr lang="en-US" altLang="en-US" sz="1000"/>
                </a:p>
              </p:txBody>
            </p:sp>
          </p:grpSp>
          <p:sp>
            <p:nvSpPr>
              <p:cNvPr id="32" name="Freeform 31"/>
              <p:cNvSpPr/>
              <p:nvPr/>
            </p:nvSpPr>
            <p:spPr bwMode="auto">
              <a:xfrm rot="3503866">
                <a:off x="4221749" y="2023018"/>
                <a:ext cx="255600" cy="330211"/>
              </a:xfrm>
              <a:custGeom>
                <a:avLst/>
                <a:gdLst>
                  <a:gd name="connsiteX0" fmla="*/ 135053 w 255831"/>
                  <a:gd name="connsiteY0" fmla="*/ 171450 h 330200"/>
                  <a:gd name="connsiteX1" fmla="*/ 141403 w 255831"/>
                  <a:gd name="connsiteY1" fmla="*/ 203200 h 330200"/>
                  <a:gd name="connsiteX2" fmla="*/ 154103 w 255831"/>
                  <a:gd name="connsiteY2" fmla="*/ 285750 h 330200"/>
                  <a:gd name="connsiteX3" fmla="*/ 147753 w 255831"/>
                  <a:gd name="connsiteY3" fmla="*/ 323850 h 330200"/>
                  <a:gd name="connsiteX4" fmla="*/ 166803 w 255831"/>
                  <a:gd name="connsiteY4" fmla="*/ 330200 h 330200"/>
                  <a:gd name="connsiteX5" fmla="*/ 204903 w 255831"/>
                  <a:gd name="connsiteY5" fmla="*/ 311150 h 330200"/>
                  <a:gd name="connsiteX6" fmla="*/ 198553 w 255831"/>
                  <a:gd name="connsiteY6" fmla="*/ 215900 h 330200"/>
                  <a:gd name="connsiteX7" fmla="*/ 211253 w 255831"/>
                  <a:gd name="connsiteY7" fmla="*/ 196850 h 330200"/>
                  <a:gd name="connsiteX8" fmla="*/ 249353 w 255831"/>
                  <a:gd name="connsiteY8" fmla="*/ 184150 h 330200"/>
                  <a:gd name="connsiteX9" fmla="*/ 255703 w 255831"/>
                  <a:gd name="connsiteY9" fmla="*/ 165100 h 330200"/>
                  <a:gd name="connsiteX10" fmla="*/ 249353 w 255831"/>
                  <a:gd name="connsiteY10" fmla="*/ 38100 h 330200"/>
                  <a:gd name="connsiteX11" fmla="*/ 230303 w 255831"/>
                  <a:gd name="connsiteY11" fmla="*/ 31750 h 330200"/>
                  <a:gd name="connsiteX12" fmla="*/ 154103 w 255831"/>
                  <a:gd name="connsiteY12" fmla="*/ 25400 h 330200"/>
                  <a:gd name="connsiteX13" fmla="*/ 33453 w 255831"/>
                  <a:gd name="connsiteY13" fmla="*/ 6350 h 330200"/>
                  <a:gd name="connsiteX14" fmla="*/ 1703 w 255831"/>
                  <a:gd name="connsiteY14" fmla="*/ 0 h 330200"/>
                  <a:gd name="connsiteX15" fmla="*/ 27103 w 255831"/>
                  <a:gd name="connsiteY15" fmla="*/ 6350 h 330200"/>
                  <a:gd name="connsiteX16" fmla="*/ 33453 w 255831"/>
                  <a:gd name="connsiteY16" fmla="*/ 25400 h 330200"/>
                  <a:gd name="connsiteX17" fmla="*/ 39803 w 255831"/>
                  <a:gd name="connsiteY17" fmla="*/ 165100 h 330200"/>
                  <a:gd name="connsiteX18" fmla="*/ 58853 w 255831"/>
                  <a:gd name="connsiteY18" fmla="*/ 177800 h 330200"/>
                  <a:gd name="connsiteX19" fmla="*/ 116003 w 255831"/>
                  <a:gd name="connsiteY19" fmla="*/ 171450 h 330200"/>
                  <a:gd name="connsiteX20" fmla="*/ 135053 w 255831"/>
                  <a:gd name="connsiteY20" fmla="*/ 171450 h 33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55831" h="330200">
                    <a:moveTo>
                      <a:pt x="135053" y="171450"/>
                    </a:moveTo>
                    <a:cubicBezTo>
                      <a:pt x="139286" y="176742"/>
                      <a:pt x="139977" y="192502"/>
                      <a:pt x="141403" y="203200"/>
                    </a:cubicBezTo>
                    <a:cubicBezTo>
                      <a:pt x="152317" y="285054"/>
                      <a:pt x="139800" y="242840"/>
                      <a:pt x="154103" y="285750"/>
                    </a:cubicBezTo>
                    <a:cubicBezTo>
                      <a:pt x="151986" y="298450"/>
                      <a:pt x="144216" y="311470"/>
                      <a:pt x="147753" y="323850"/>
                    </a:cubicBezTo>
                    <a:cubicBezTo>
                      <a:pt x="149592" y="330286"/>
                      <a:pt x="160110" y="330200"/>
                      <a:pt x="166803" y="330200"/>
                    </a:cubicBezTo>
                    <a:cubicBezTo>
                      <a:pt x="179948" y="330200"/>
                      <a:pt x="195271" y="317571"/>
                      <a:pt x="204903" y="311150"/>
                    </a:cubicBezTo>
                    <a:cubicBezTo>
                      <a:pt x="202786" y="279400"/>
                      <a:pt x="196788" y="247671"/>
                      <a:pt x="198553" y="215900"/>
                    </a:cubicBezTo>
                    <a:cubicBezTo>
                      <a:pt x="198976" y="208280"/>
                      <a:pt x="204781" y="200895"/>
                      <a:pt x="211253" y="196850"/>
                    </a:cubicBezTo>
                    <a:cubicBezTo>
                      <a:pt x="222605" y="189755"/>
                      <a:pt x="249353" y="184150"/>
                      <a:pt x="249353" y="184150"/>
                    </a:cubicBezTo>
                    <a:cubicBezTo>
                      <a:pt x="251470" y="177800"/>
                      <a:pt x="255703" y="171793"/>
                      <a:pt x="255703" y="165100"/>
                    </a:cubicBezTo>
                    <a:cubicBezTo>
                      <a:pt x="255703" y="122714"/>
                      <a:pt x="257284" y="79738"/>
                      <a:pt x="249353" y="38100"/>
                    </a:cubicBezTo>
                    <a:cubicBezTo>
                      <a:pt x="248101" y="31525"/>
                      <a:pt x="236938" y="32635"/>
                      <a:pt x="230303" y="31750"/>
                    </a:cubicBezTo>
                    <a:cubicBezTo>
                      <a:pt x="205039" y="28381"/>
                      <a:pt x="179503" y="27517"/>
                      <a:pt x="154103" y="25400"/>
                    </a:cubicBezTo>
                    <a:cubicBezTo>
                      <a:pt x="80622" y="7030"/>
                      <a:pt x="120686" y="14280"/>
                      <a:pt x="33453" y="6350"/>
                    </a:cubicBezTo>
                    <a:cubicBezTo>
                      <a:pt x="22870" y="4233"/>
                      <a:pt x="12496" y="0"/>
                      <a:pt x="1703" y="0"/>
                    </a:cubicBezTo>
                    <a:cubicBezTo>
                      <a:pt x="-7024" y="0"/>
                      <a:pt x="20288" y="898"/>
                      <a:pt x="27103" y="6350"/>
                    </a:cubicBezTo>
                    <a:cubicBezTo>
                      <a:pt x="32330" y="10531"/>
                      <a:pt x="31336" y="19050"/>
                      <a:pt x="33453" y="25400"/>
                    </a:cubicBezTo>
                    <a:cubicBezTo>
                      <a:pt x="35570" y="71967"/>
                      <a:pt x="32140" y="119119"/>
                      <a:pt x="39803" y="165100"/>
                    </a:cubicBezTo>
                    <a:cubicBezTo>
                      <a:pt x="41058" y="172628"/>
                      <a:pt x="51248" y="177166"/>
                      <a:pt x="58853" y="177800"/>
                    </a:cubicBezTo>
                    <a:cubicBezTo>
                      <a:pt x="77954" y="179392"/>
                      <a:pt x="96931" y="173357"/>
                      <a:pt x="116003" y="171450"/>
                    </a:cubicBezTo>
                    <a:cubicBezTo>
                      <a:pt x="118109" y="171239"/>
                      <a:pt x="130820" y="166158"/>
                      <a:pt x="135053" y="17145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sp>
          <p:nvSpPr>
            <p:cNvPr id="14351" name="TextBox 124"/>
            <p:cNvSpPr txBox="1">
              <a:spLocks noChangeArrowheads="1"/>
            </p:cNvSpPr>
            <p:nvPr/>
          </p:nvSpPr>
          <p:spPr bwMode="auto">
            <a:xfrm>
              <a:off x="4429504" y="2068200"/>
              <a:ext cx="747161" cy="246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000"/>
                <a:t>NK1.1</a:t>
              </a:r>
              <a:endParaRPr lang="en-US" altLang="en-US" sz="1000" baseline="-25000"/>
            </a:p>
          </p:txBody>
        </p:sp>
      </p:grpSp>
      <p:sp>
        <p:nvSpPr>
          <p:cNvPr id="14347" name="Title 1"/>
          <p:cNvSpPr txBox="1">
            <a:spLocks/>
          </p:cNvSpPr>
          <p:nvPr/>
        </p:nvSpPr>
        <p:spPr bwMode="auto">
          <a:xfrm>
            <a:off x="1681163" y="341313"/>
            <a:ext cx="715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GB" sz="2800" dirty="0" smtClean="0"/>
              <a:t>Examples of cell surface molecules expressed by T cells</a:t>
            </a:r>
            <a:endParaRPr lang="en-GB" altLang="en-US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835150" y="341313"/>
            <a:ext cx="6851650" cy="1143000"/>
          </a:xfrm>
        </p:spPr>
        <p:txBody>
          <a:bodyPr/>
          <a:lstStyle/>
          <a:p>
            <a:pPr eaLnBrk="1" hangingPunct="1"/>
            <a:r>
              <a:rPr lang="en-US" altLang="en-US" sz="2600" b="1" smtClean="0"/>
              <a:t>T</a:t>
            </a:r>
            <a:r>
              <a:rPr lang="en-US" altLang="en-US" sz="2600" b="1" baseline="-25000" smtClean="0"/>
              <a:t>reg</a:t>
            </a:r>
            <a:r>
              <a:rPr lang="en-US" altLang="en-US" sz="2600" b="1" smtClean="0"/>
              <a:t> population</a:t>
            </a:r>
            <a:br>
              <a:rPr lang="en-US" altLang="en-US" sz="2600" b="1" smtClean="0"/>
            </a:br>
            <a:endParaRPr lang="en-GB" altLang="en-US" sz="2600" b="1" smtClean="0"/>
          </a:p>
        </p:txBody>
      </p:sp>
      <p:pic>
        <p:nvPicPr>
          <p:cNvPr id="1638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41313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7038975" y="6381750"/>
            <a:ext cx="1792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altLang="en-US" sz="1800">
                <a:solidFill>
                  <a:srgbClr val="A6A6A6"/>
                </a:solidFill>
                <a:cs typeface="Arial" pitchFamily="34" charset="0"/>
              </a:rPr>
              <a:t>José Pedro Lopes</a:t>
            </a:r>
          </a:p>
        </p:txBody>
      </p:sp>
      <p:sp>
        <p:nvSpPr>
          <p:cNvPr id="16388" name="Tekstboks 111"/>
          <p:cNvSpPr txBox="1">
            <a:spLocks noChangeArrowheads="1"/>
          </p:cNvSpPr>
          <p:nvPr/>
        </p:nvSpPr>
        <p:spPr bwMode="auto">
          <a:xfrm>
            <a:off x="2952750" y="1620838"/>
            <a:ext cx="2016125" cy="3108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US" altLang="en-US" sz="1400" b="1"/>
              <a:t>TR1 cell </a:t>
            </a:r>
            <a:endParaRPr lang="en-US" altLang="en-US" sz="1400"/>
          </a:p>
          <a:p>
            <a:endParaRPr lang="en-US" altLang="en-US" sz="1400" b="1"/>
          </a:p>
          <a:p>
            <a:r>
              <a:rPr lang="en-US" altLang="en-US" sz="1400" b="1"/>
              <a:t>Surface phenotype </a:t>
            </a:r>
            <a:endParaRPr lang="pt-PT" altLang="en-US" sz="1400"/>
          </a:p>
          <a:p>
            <a:r>
              <a:rPr lang="el-GR" altLang="en-US" sz="1400"/>
              <a:t>αβ TCR, CD3, CD4 </a:t>
            </a:r>
          </a:p>
          <a:p>
            <a:endParaRPr lang="en-US" altLang="en-US" sz="1400"/>
          </a:p>
          <a:p>
            <a:endParaRPr lang="en-US" altLang="en-US" sz="1400" b="1"/>
          </a:p>
          <a:p>
            <a:r>
              <a:rPr lang="en-US" altLang="en-US" sz="1400" b="1"/>
              <a:t>Effector molecules </a:t>
            </a:r>
          </a:p>
          <a:p>
            <a:r>
              <a:rPr lang="en-US" altLang="en-US" sz="1400"/>
              <a:t>IL-10</a:t>
            </a:r>
          </a:p>
          <a:p>
            <a:endParaRPr lang="en-US" altLang="en-US" sz="1400"/>
          </a:p>
          <a:p>
            <a:r>
              <a:rPr lang="en-US" altLang="en-US" sz="1400" b="1"/>
              <a:t>Function </a:t>
            </a:r>
            <a:endParaRPr lang="en-US" altLang="en-US" sz="1400"/>
          </a:p>
          <a:p>
            <a:r>
              <a:rPr lang="en-US" altLang="en-US" sz="1400"/>
              <a:t>Derived from na</a:t>
            </a:r>
            <a:r>
              <a:rPr lang="en-US" altLang="en-US" sz="1400" b="1"/>
              <a:t>ï</a:t>
            </a:r>
            <a:r>
              <a:rPr lang="en-US" altLang="en-US" sz="1400"/>
              <a:t>ve T cells by immunosuppressive drugs or TGF-β and IL-27.</a:t>
            </a:r>
          </a:p>
        </p:txBody>
      </p:sp>
      <p:sp>
        <p:nvSpPr>
          <p:cNvPr id="16389" name="Tekstboks 111"/>
          <p:cNvSpPr txBox="1">
            <a:spLocks noChangeArrowheads="1"/>
          </p:cNvSpPr>
          <p:nvPr/>
        </p:nvSpPr>
        <p:spPr bwMode="auto">
          <a:xfrm>
            <a:off x="6948488" y="1557338"/>
            <a:ext cx="2195512" cy="3970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US" altLang="en-US" sz="1400" b="1"/>
              <a:t>Inducible T</a:t>
            </a:r>
            <a:r>
              <a:rPr lang="en-US" altLang="en-US" sz="1400" b="1" baseline="-25000"/>
              <a:t>Reg</a:t>
            </a:r>
            <a:r>
              <a:rPr lang="en-US" altLang="en-US" sz="1400" b="1"/>
              <a:t> cell </a:t>
            </a:r>
            <a:endParaRPr lang="en-US" altLang="en-US" sz="1400"/>
          </a:p>
          <a:p>
            <a:endParaRPr lang="en-US" altLang="en-US" sz="1400" b="1"/>
          </a:p>
          <a:p>
            <a:r>
              <a:rPr lang="en-US" altLang="en-US" sz="1400" b="1"/>
              <a:t>Surface phenotype </a:t>
            </a:r>
            <a:endParaRPr lang="pt-PT" altLang="en-US" sz="1400"/>
          </a:p>
          <a:p>
            <a:r>
              <a:rPr lang="el-GR" altLang="en-US" sz="1400"/>
              <a:t>αβ TCR, CD3, CD4, CD25, CTLA4, GITR</a:t>
            </a:r>
            <a:endParaRPr lang="en-US" altLang="en-US" sz="1400"/>
          </a:p>
          <a:p>
            <a:endParaRPr lang="en-US" altLang="en-US" sz="1400" b="1"/>
          </a:p>
          <a:p>
            <a:r>
              <a:rPr lang="en-US" altLang="en-US" sz="1400" b="1"/>
              <a:t>Effector molecules </a:t>
            </a:r>
          </a:p>
          <a:p>
            <a:r>
              <a:rPr lang="el-GR" altLang="en-US" sz="1400"/>
              <a:t>IL-10, TGFβ </a:t>
            </a:r>
          </a:p>
          <a:p>
            <a:endParaRPr lang="en-US" altLang="en-US" sz="1400"/>
          </a:p>
          <a:p>
            <a:r>
              <a:rPr lang="en-US" altLang="en-US" sz="1400" b="1"/>
              <a:t>Function </a:t>
            </a:r>
            <a:endParaRPr lang="en-US" altLang="en-US" sz="1400"/>
          </a:p>
          <a:p>
            <a:r>
              <a:rPr lang="en-US" altLang="en-US" sz="1400"/>
              <a:t>Mediate immunosuppression and tolerance by</a:t>
            </a:r>
          </a:p>
          <a:p>
            <a:r>
              <a:rPr lang="en-US" altLang="en-US" sz="1400"/>
              <a:t>contact-dependent and -independent mechanisms</a:t>
            </a:r>
          </a:p>
          <a:p>
            <a:endParaRPr lang="en-US" altLang="en-US" sz="1400"/>
          </a:p>
          <a:p>
            <a:r>
              <a:rPr lang="en-US" altLang="en-US" sz="1400"/>
              <a:t>Generated from na</a:t>
            </a:r>
            <a:r>
              <a:rPr lang="en-US" altLang="en-US" sz="1400" b="1"/>
              <a:t>ï</a:t>
            </a:r>
            <a:r>
              <a:rPr lang="en-US" altLang="en-US" sz="1400"/>
              <a:t>ve T cells in the periphery.</a:t>
            </a:r>
          </a:p>
        </p:txBody>
      </p:sp>
      <p:grpSp>
        <p:nvGrpSpPr>
          <p:cNvPr id="16390" name="Group 171"/>
          <p:cNvGrpSpPr>
            <a:grpSpLocks/>
          </p:cNvGrpSpPr>
          <p:nvPr/>
        </p:nvGrpSpPr>
        <p:grpSpPr bwMode="auto">
          <a:xfrm>
            <a:off x="-7938" y="2101850"/>
            <a:ext cx="3852863" cy="2305050"/>
            <a:chOff x="5553272" y="1856288"/>
            <a:chExt cx="1474585" cy="881976"/>
          </a:xfrm>
        </p:grpSpPr>
        <p:grpSp>
          <p:nvGrpSpPr>
            <p:cNvPr id="16393" name="Group 172"/>
            <p:cNvGrpSpPr>
              <a:grpSpLocks/>
            </p:cNvGrpSpPr>
            <p:nvPr/>
          </p:nvGrpSpPr>
          <p:grpSpPr bwMode="auto">
            <a:xfrm>
              <a:off x="5647364" y="1883242"/>
              <a:ext cx="1156884" cy="855022"/>
              <a:chOff x="5935396" y="1883242"/>
              <a:chExt cx="1156884" cy="855022"/>
            </a:xfrm>
          </p:grpSpPr>
          <p:sp>
            <p:nvSpPr>
              <p:cNvPr id="179" name="Freeform 178"/>
              <p:cNvSpPr/>
              <p:nvPr/>
            </p:nvSpPr>
            <p:spPr>
              <a:xfrm rot="18437494">
                <a:off x="6032706" y="2268083"/>
                <a:ext cx="124521" cy="293459"/>
              </a:xfrm>
              <a:custGeom>
                <a:avLst/>
                <a:gdLst>
                  <a:gd name="connsiteX0" fmla="*/ 23854 w 278296"/>
                  <a:gd name="connsiteY0" fmla="*/ 57 h 508940"/>
                  <a:gd name="connsiteX1" fmla="*/ 15903 w 278296"/>
                  <a:gd name="connsiteY1" fmla="*/ 39813 h 508940"/>
                  <a:gd name="connsiteX2" fmla="*/ 0 w 278296"/>
                  <a:gd name="connsiteY2" fmla="*/ 103424 h 508940"/>
                  <a:gd name="connsiteX3" fmla="*/ 71562 w 278296"/>
                  <a:gd name="connsiteY3" fmla="*/ 182937 h 508940"/>
                  <a:gd name="connsiteX4" fmla="*/ 95416 w 278296"/>
                  <a:gd name="connsiteY4" fmla="*/ 190888 h 508940"/>
                  <a:gd name="connsiteX5" fmla="*/ 111319 w 278296"/>
                  <a:gd name="connsiteY5" fmla="*/ 278352 h 508940"/>
                  <a:gd name="connsiteX6" fmla="*/ 119270 w 278296"/>
                  <a:gd name="connsiteY6" fmla="*/ 302206 h 508940"/>
                  <a:gd name="connsiteX7" fmla="*/ 127221 w 278296"/>
                  <a:gd name="connsiteY7" fmla="*/ 445330 h 508940"/>
                  <a:gd name="connsiteX8" fmla="*/ 135173 w 278296"/>
                  <a:gd name="connsiteY8" fmla="*/ 485086 h 508940"/>
                  <a:gd name="connsiteX9" fmla="*/ 151075 w 278296"/>
                  <a:gd name="connsiteY9" fmla="*/ 508940 h 508940"/>
                  <a:gd name="connsiteX10" fmla="*/ 206734 w 278296"/>
                  <a:gd name="connsiteY10" fmla="*/ 493038 h 508940"/>
                  <a:gd name="connsiteX11" fmla="*/ 246491 w 278296"/>
                  <a:gd name="connsiteY11" fmla="*/ 421476 h 508940"/>
                  <a:gd name="connsiteX12" fmla="*/ 262393 w 278296"/>
                  <a:gd name="connsiteY12" fmla="*/ 397622 h 508940"/>
                  <a:gd name="connsiteX13" fmla="*/ 238539 w 278296"/>
                  <a:gd name="connsiteY13" fmla="*/ 294255 h 508940"/>
                  <a:gd name="connsiteX14" fmla="*/ 230588 w 278296"/>
                  <a:gd name="connsiteY14" fmla="*/ 262450 h 508940"/>
                  <a:gd name="connsiteX15" fmla="*/ 182880 w 278296"/>
                  <a:gd name="connsiteY15" fmla="*/ 230645 h 508940"/>
                  <a:gd name="connsiteX16" fmla="*/ 190832 w 278296"/>
                  <a:gd name="connsiteY16" fmla="*/ 198839 h 508940"/>
                  <a:gd name="connsiteX17" fmla="*/ 214686 w 278296"/>
                  <a:gd name="connsiteY17" fmla="*/ 190888 h 508940"/>
                  <a:gd name="connsiteX18" fmla="*/ 262393 w 278296"/>
                  <a:gd name="connsiteY18" fmla="*/ 151132 h 508940"/>
                  <a:gd name="connsiteX19" fmla="*/ 278296 w 278296"/>
                  <a:gd name="connsiteY19" fmla="*/ 31862 h 508940"/>
                  <a:gd name="connsiteX20" fmla="*/ 270345 w 278296"/>
                  <a:gd name="connsiteY20" fmla="*/ 57 h 508940"/>
                  <a:gd name="connsiteX21" fmla="*/ 198783 w 278296"/>
                  <a:gd name="connsiteY21" fmla="*/ 31862 h 508940"/>
                  <a:gd name="connsiteX22" fmla="*/ 190832 w 278296"/>
                  <a:gd name="connsiteY22" fmla="*/ 55716 h 508940"/>
                  <a:gd name="connsiteX23" fmla="*/ 182880 w 278296"/>
                  <a:gd name="connsiteY23" fmla="*/ 151132 h 508940"/>
                  <a:gd name="connsiteX24" fmla="*/ 135173 w 278296"/>
                  <a:gd name="connsiteY24" fmla="*/ 135229 h 508940"/>
                  <a:gd name="connsiteX25" fmla="*/ 111319 w 278296"/>
                  <a:gd name="connsiteY25" fmla="*/ 119326 h 508940"/>
                  <a:gd name="connsiteX26" fmla="*/ 87465 w 278296"/>
                  <a:gd name="connsiteY26" fmla="*/ 111375 h 508940"/>
                  <a:gd name="connsiteX27" fmla="*/ 79513 w 278296"/>
                  <a:gd name="connsiteY27" fmla="*/ 87521 h 508940"/>
                  <a:gd name="connsiteX28" fmla="*/ 71562 w 278296"/>
                  <a:gd name="connsiteY28" fmla="*/ 31862 h 508940"/>
                  <a:gd name="connsiteX29" fmla="*/ 23854 w 278296"/>
                  <a:gd name="connsiteY29" fmla="*/ 57 h 508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78296" h="508940">
                    <a:moveTo>
                      <a:pt x="23854" y="57"/>
                    </a:moveTo>
                    <a:cubicBezTo>
                      <a:pt x="14577" y="1382"/>
                      <a:pt x="18942" y="26645"/>
                      <a:pt x="15903" y="39813"/>
                    </a:cubicBezTo>
                    <a:cubicBezTo>
                      <a:pt x="10988" y="61110"/>
                      <a:pt x="0" y="103424"/>
                      <a:pt x="0" y="103424"/>
                    </a:cubicBezTo>
                    <a:cubicBezTo>
                      <a:pt x="11329" y="228036"/>
                      <a:pt x="-22150" y="182937"/>
                      <a:pt x="71562" y="182937"/>
                    </a:cubicBezTo>
                    <a:cubicBezTo>
                      <a:pt x="79943" y="182937"/>
                      <a:pt x="87465" y="188238"/>
                      <a:pt x="95416" y="190888"/>
                    </a:cubicBezTo>
                    <a:cubicBezTo>
                      <a:pt x="113650" y="245594"/>
                      <a:pt x="93337" y="179453"/>
                      <a:pt x="111319" y="278352"/>
                    </a:cubicBezTo>
                    <a:cubicBezTo>
                      <a:pt x="112818" y="286598"/>
                      <a:pt x="116620" y="294255"/>
                      <a:pt x="119270" y="302206"/>
                    </a:cubicBezTo>
                    <a:cubicBezTo>
                      <a:pt x="121920" y="349914"/>
                      <a:pt x="123082" y="397728"/>
                      <a:pt x="127221" y="445330"/>
                    </a:cubicBezTo>
                    <a:cubicBezTo>
                      <a:pt x="128392" y="458794"/>
                      <a:pt x="130428" y="472432"/>
                      <a:pt x="135173" y="485086"/>
                    </a:cubicBezTo>
                    <a:cubicBezTo>
                      <a:pt x="138528" y="494034"/>
                      <a:pt x="145774" y="500989"/>
                      <a:pt x="151075" y="508940"/>
                    </a:cubicBezTo>
                    <a:cubicBezTo>
                      <a:pt x="151350" y="508871"/>
                      <a:pt x="202932" y="496840"/>
                      <a:pt x="206734" y="493038"/>
                    </a:cubicBezTo>
                    <a:cubicBezTo>
                      <a:pt x="256869" y="442903"/>
                      <a:pt x="226495" y="461468"/>
                      <a:pt x="246491" y="421476"/>
                    </a:cubicBezTo>
                    <a:cubicBezTo>
                      <a:pt x="250765" y="412929"/>
                      <a:pt x="257092" y="405573"/>
                      <a:pt x="262393" y="397622"/>
                    </a:cubicBezTo>
                    <a:cubicBezTo>
                      <a:pt x="243935" y="268411"/>
                      <a:pt x="267646" y="410688"/>
                      <a:pt x="238539" y="294255"/>
                    </a:cubicBezTo>
                    <a:cubicBezTo>
                      <a:pt x="235889" y="283653"/>
                      <a:pt x="237784" y="270674"/>
                      <a:pt x="230588" y="262450"/>
                    </a:cubicBezTo>
                    <a:cubicBezTo>
                      <a:pt x="218002" y="248066"/>
                      <a:pt x="182880" y="230645"/>
                      <a:pt x="182880" y="230645"/>
                    </a:cubicBezTo>
                    <a:cubicBezTo>
                      <a:pt x="185531" y="220043"/>
                      <a:pt x="184005" y="207373"/>
                      <a:pt x="190832" y="198839"/>
                    </a:cubicBezTo>
                    <a:cubicBezTo>
                      <a:pt x="196068" y="192294"/>
                      <a:pt x="207189" y="194636"/>
                      <a:pt x="214686" y="190888"/>
                    </a:cubicBezTo>
                    <a:cubicBezTo>
                      <a:pt x="236822" y="179820"/>
                      <a:pt x="244811" y="168713"/>
                      <a:pt x="262393" y="151132"/>
                    </a:cubicBezTo>
                    <a:cubicBezTo>
                      <a:pt x="278168" y="103812"/>
                      <a:pt x="278296" y="109692"/>
                      <a:pt x="278296" y="31862"/>
                    </a:cubicBezTo>
                    <a:cubicBezTo>
                      <a:pt x="278296" y="20934"/>
                      <a:pt x="272995" y="10659"/>
                      <a:pt x="270345" y="57"/>
                    </a:cubicBezTo>
                    <a:cubicBezTo>
                      <a:pt x="213571" y="18981"/>
                      <a:pt x="236584" y="6661"/>
                      <a:pt x="198783" y="31862"/>
                    </a:cubicBezTo>
                    <a:cubicBezTo>
                      <a:pt x="196133" y="39813"/>
                      <a:pt x="191940" y="47408"/>
                      <a:pt x="190832" y="55716"/>
                    </a:cubicBezTo>
                    <a:cubicBezTo>
                      <a:pt x="186614" y="87352"/>
                      <a:pt x="201182" y="124986"/>
                      <a:pt x="182880" y="151132"/>
                    </a:cubicBezTo>
                    <a:cubicBezTo>
                      <a:pt x="173267" y="164864"/>
                      <a:pt x="135173" y="135229"/>
                      <a:pt x="135173" y="135229"/>
                    </a:cubicBezTo>
                    <a:cubicBezTo>
                      <a:pt x="127222" y="129928"/>
                      <a:pt x="119866" y="123600"/>
                      <a:pt x="111319" y="119326"/>
                    </a:cubicBezTo>
                    <a:cubicBezTo>
                      <a:pt x="103822" y="115578"/>
                      <a:pt x="93392" y="117301"/>
                      <a:pt x="87465" y="111375"/>
                    </a:cubicBezTo>
                    <a:cubicBezTo>
                      <a:pt x="81538" y="105448"/>
                      <a:pt x="82164" y="95472"/>
                      <a:pt x="79513" y="87521"/>
                    </a:cubicBezTo>
                    <a:cubicBezTo>
                      <a:pt x="76863" y="68968"/>
                      <a:pt x="86555" y="43107"/>
                      <a:pt x="71562" y="31862"/>
                    </a:cubicBezTo>
                    <a:cubicBezTo>
                      <a:pt x="56569" y="20617"/>
                      <a:pt x="33131" y="-1268"/>
                      <a:pt x="23854" y="57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grpSp>
            <p:nvGrpSpPr>
              <p:cNvPr id="16400" name="Group 24"/>
              <p:cNvGrpSpPr>
                <a:grpSpLocks/>
              </p:cNvGrpSpPr>
              <p:nvPr/>
            </p:nvGrpSpPr>
            <p:grpSpPr bwMode="auto">
              <a:xfrm rot="-5400000">
                <a:off x="6206753" y="2226295"/>
                <a:ext cx="533400" cy="490538"/>
                <a:chOff x="2051720" y="3573016"/>
                <a:chExt cx="504056" cy="432048"/>
              </a:xfrm>
            </p:grpSpPr>
            <p:sp>
              <p:nvSpPr>
                <p:cNvPr id="193" name="Oval 192"/>
                <p:cNvSpPr>
                  <a:spLocks noChangeArrowheads="1"/>
                </p:cNvSpPr>
                <p:nvPr/>
              </p:nvSpPr>
              <p:spPr bwMode="auto">
                <a:xfrm>
                  <a:off x="2060330" y="3573144"/>
                  <a:ext cx="504551" cy="431850"/>
                </a:xfrm>
                <a:prstGeom prst="ellipse">
                  <a:avLst/>
                </a:prstGeom>
                <a:solidFill>
                  <a:srgbClr val="C3D69B"/>
                </a:solidFill>
                <a:ln w="9525">
                  <a:solidFill>
                    <a:srgbClr val="C3D69B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8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94" name="Oval 193"/>
                <p:cNvSpPr>
                  <a:spLocks noChangeArrowheads="1"/>
                </p:cNvSpPr>
                <p:nvPr/>
              </p:nvSpPr>
              <p:spPr bwMode="auto">
                <a:xfrm>
                  <a:off x="2124045" y="3640036"/>
                  <a:ext cx="288151" cy="287365"/>
                </a:xfrm>
                <a:prstGeom prst="ellipse">
                  <a:avLst/>
                </a:prstGeom>
                <a:solidFill>
                  <a:srgbClr val="4F6228"/>
                </a:solidFill>
                <a:ln w="9525">
                  <a:solidFill>
                    <a:srgbClr val="4F6228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8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</p:grpSp>
          <p:sp>
            <p:nvSpPr>
              <p:cNvPr id="16401" name="TextBox 180"/>
              <p:cNvSpPr txBox="1">
                <a:spLocks noChangeArrowheads="1"/>
              </p:cNvSpPr>
              <p:nvPr/>
            </p:nvSpPr>
            <p:spPr bwMode="auto">
              <a:xfrm>
                <a:off x="5935396" y="2068923"/>
                <a:ext cx="269004" cy="158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000"/>
                  <a:t>TCR</a:t>
                </a:r>
                <a:endParaRPr lang="en-US" altLang="en-US" sz="1000" baseline="-25000"/>
              </a:p>
            </p:txBody>
          </p:sp>
          <p:sp>
            <p:nvSpPr>
              <p:cNvPr id="182" name="Freeform 181"/>
              <p:cNvSpPr/>
              <p:nvPr/>
            </p:nvSpPr>
            <p:spPr bwMode="auto">
              <a:xfrm rot="21332866">
                <a:off x="6166357" y="2100472"/>
                <a:ext cx="133059" cy="261191"/>
              </a:xfrm>
              <a:custGeom>
                <a:avLst/>
                <a:gdLst>
                  <a:gd name="connsiteX0" fmla="*/ 23854 w 278296"/>
                  <a:gd name="connsiteY0" fmla="*/ 57 h 508940"/>
                  <a:gd name="connsiteX1" fmla="*/ 15903 w 278296"/>
                  <a:gd name="connsiteY1" fmla="*/ 39813 h 508940"/>
                  <a:gd name="connsiteX2" fmla="*/ 0 w 278296"/>
                  <a:gd name="connsiteY2" fmla="*/ 103424 h 508940"/>
                  <a:gd name="connsiteX3" fmla="*/ 71562 w 278296"/>
                  <a:gd name="connsiteY3" fmla="*/ 182937 h 508940"/>
                  <a:gd name="connsiteX4" fmla="*/ 95416 w 278296"/>
                  <a:gd name="connsiteY4" fmla="*/ 190888 h 508940"/>
                  <a:gd name="connsiteX5" fmla="*/ 111319 w 278296"/>
                  <a:gd name="connsiteY5" fmla="*/ 278352 h 508940"/>
                  <a:gd name="connsiteX6" fmla="*/ 119270 w 278296"/>
                  <a:gd name="connsiteY6" fmla="*/ 302206 h 508940"/>
                  <a:gd name="connsiteX7" fmla="*/ 127221 w 278296"/>
                  <a:gd name="connsiteY7" fmla="*/ 445330 h 508940"/>
                  <a:gd name="connsiteX8" fmla="*/ 135173 w 278296"/>
                  <a:gd name="connsiteY8" fmla="*/ 485086 h 508940"/>
                  <a:gd name="connsiteX9" fmla="*/ 151075 w 278296"/>
                  <a:gd name="connsiteY9" fmla="*/ 508940 h 508940"/>
                  <a:gd name="connsiteX10" fmla="*/ 206734 w 278296"/>
                  <a:gd name="connsiteY10" fmla="*/ 493038 h 508940"/>
                  <a:gd name="connsiteX11" fmla="*/ 246491 w 278296"/>
                  <a:gd name="connsiteY11" fmla="*/ 421476 h 508940"/>
                  <a:gd name="connsiteX12" fmla="*/ 262393 w 278296"/>
                  <a:gd name="connsiteY12" fmla="*/ 397622 h 508940"/>
                  <a:gd name="connsiteX13" fmla="*/ 238539 w 278296"/>
                  <a:gd name="connsiteY13" fmla="*/ 294255 h 508940"/>
                  <a:gd name="connsiteX14" fmla="*/ 230588 w 278296"/>
                  <a:gd name="connsiteY14" fmla="*/ 262450 h 508940"/>
                  <a:gd name="connsiteX15" fmla="*/ 182880 w 278296"/>
                  <a:gd name="connsiteY15" fmla="*/ 230645 h 508940"/>
                  <a:gd name="connsiteX16" fmla="*/ 190832 w 278296"/>
                  <a:gd name="connsiteY16" fmla="*/ 198839 h 508940"/>
                  <a:gd name="connsiteX17" fmla="*/ 214686 w 278296"/>
                  <a:gd name="connsiteY17" fmla="*/ 190888 h 508940"/>
                  <a:gd name="connsiteX18" fmla="*/ 262393 w 278296"/>
                  <a:gd name="connsiteY18" fmla="*/ 151132 h 508940"/>
                  <a:gd name="connsiteX19" fmla="*/ 278296 w 278296"/>
                  <a:gd name="connsiteY19" fmla="*/ 31862 h 508940"/>
                  <a:gd name="connsiteX20" fmla="*/ 270345 w 278296"/>
                  <a:gd name="connsiteY20" fmla="*/ 57 h 508940"/>
                  <a:gd name="connsiteX21" fmla="*/ 198783 w 278296"/>
                  <a:gd name="connsiteY21" fmla="*/ 31862 h 508940"/>
                  <a:gd name="connsiteX22" fmla="*/ 190832 w 278296"/>
                  <a:gd name="connsiteY22" fmla="*/ 55716 h 508940"/>
                  <a:gd name="connsiteX23" fmla="*/ 182880 w 278296"/>
                  <a:gd name="connsiteY23" fmla="*/ 151132 h 508940"/>
                  <a:gd name="connsiteX24" fmla="*/ 135173 w 278296"/>
                  <a:gd name="connsiteY24" fmla="*/ 135229 h 508940"/>
                  <a:gd name="connsiteX25" fmla="*/ 111319 w 278296"/>
                  <a:gd name="connsiteY25" fmla="*/ 119326 h 508940"/>
                  <a:gd name="connsiteX26" fmla="*/ 87465 w 278296"/>
                  <a:gd name="connsiteY26" fmla="*/ 111375 h 508940"/>
                  <a:gd name="connsiteX27" fmla="*/ 79513 w 278296"/>
                  <a:gd name="connsiteY27" fmla="*/ 87521 h 508940"/>
                  <a:gd name="connsiteX28" fmla="*/ 71562 w 278296"/>
                  <a:gd name="connsiteY28" fmla="*/ 31862 h 508940"/>
                  <a:gd name="connsiteX29" fmla="*/ 23854 w 278296"/>
                  <a:gd name="connsiteY29" fmla="*/ 57 h 508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78296" h="508940">
                    <a:moveTo>
                      <a:pt x="23854" y="57"/>
                    </a:moveTo>
                    <a:cubicBezTo>
                      <a:pt x="14577" y="1382"/>
                      <a:pt x="18942" y="26645"/>
                      <a:pt x="15903" y="39813"/>
                    </a:cubicBezTo>
                    <a:cubicBezTo>
                      <a:pt x="10988" y="61110"/>
                      <a:pt x="0" y="103424"/>
                      <a:pt x="0" y="103424"/>
                    </a:cubicBezTo>
                    <a:cubicBezTo>
                      <a:pt x="11329" y="228036"/>
                      <a:pt x="-22150" y="182937"/>
                      <a:pt x="71562" y="182937"/>
                    </a:cubicBezTo>
                    <a:cubicBezTo>
                      <a:pt x="79943" y="182937"/>
                      <a:pt x="87465" y="188238"/>
                      <a:pt x="95416" y="190888"/>
                    </a:cubicBezTo>
                    <a:cubicBezTo>
                      <a:pt x="113650" y="245594"/>
                      <a:pt x="93337" y="179453"/>
                      <a:pt x="111319" y="278352"/>
                    </a:cubicBezTo>
                    <a:cubicBezTo>
                      <a:pt x="112818" y="286598"/>
                      <a:pt x="116620" y="294255"/>
                      <a:pt x="119270" y="302206"/>
                    </a:cubicBezTo>
                    <a:cubicBezTo>
                      <a:pt x="121920" y="349914"/>
                      <a:pt x="123082" y="397728"/>
                      <a:pt x="127221" y="445330"/>
                    </a:cubicBezTo>
                    <a:cubicBezTo>
                      <a:pt x="128392" y="458794"/>
                      <a:pt x="130428" y="472432"/>
                      <a:pt x="135173" y="485086"/>
                    </a:cubicBezTo>
                    <a:cubicBezTo>
                      <a:pt x="138528" y="494034"/>
                      <a:pt x="145774" y="500989"/>
                      <a:pt x="151075" y="508940"/>
                    </a:cubicBezTo>
                    <a:cubicBezTo>
                      <a:pt x="151350" y="508871"/>
                      <a:pt x="202932" y="496840"/>
                      <a:pt x="206734" y="493038"/>
                    </a:cubicBezTo>
                    <a:cubicBezTo>
                      <a:pt x="256869" y="442903"/>
                      <a:pt x="226495" y="461468"/>
                      <a:pt x="246491" y="421476"/>
                    </a:cubicBezTo>
                    <a:cubicBezTo>
                      <a:pt x="250765" y="412929"/>
                      <a:pt x="257092" y="405573"/>
                      <a:pt x="262393" y="397622"/>
                    </a:cubicBezTo>
                    <a:cubicBezTo>
                      <a:pt x="243935" y="268411"/>
                      <a:pt x="267646" y="410688"/>
                      <a:pt x="238539" y="294255"/>
                    </a:cubicBezTo>
                    <a:cubicBezTo>
                      <a:pt x="235889" y="283653"/>
                      <a:pt x="237784" y="270674"/>
                      <a:pt x="230588" y="262450"/>
                    </a:cubicBezTo>
                    <a:cubicBezTo>
                      <a:pt x="218002" y="248066"/>
                      <a:pt x="182880" y="230645"/>
                      <a:pt x="182880" y="230645"/>
                    </a:cubicBezTo>
                    <a:cubicBezTo>
                      <a:pt x="185531" y="220043"/>
                      <a:pt x="184005" y="207373"/>
                      <a:pt x="190832" y="198839"/>
                    </a:cubicBezTo>
                    <a:cubicBezTo>
                      <a:pt x="196068" y="192294"/>
                      <a:pt x="207189" y="194636"/>
                      <a:pt x="214686" y="190888"/>
                    </a:cubicBezTo>
                    <a:cubicBezTo>
                      <a:pt x="236822" y="179820"/>
                      <a:pt x="244811" y="168713"/>
                      <a:pt x="262393" y="151132"/>
                    </a:cubicBezTo>
                    <a:cubicBezTo>
                      <a:pt x="278168" y="103812"/>
                      <a:pt x="278296" y="109692"/>
                      <a:pt x="278296" y="31862"/>
                    </a:cubicBezTo>
                    <a:cubicBezTo>
                      <a:pt x="278296" y="20934"/>
                      <a:pt x="272995" y="10659"/>
                      <a:pt x="270345" y="57"/>
                    </a:cubicBezTo>
                    <a:cubicBezTo>
                      <a:pt x="213571" y="18981"/>
                      <a:pt x="236584" y="6661"/>
                      <a:pt x="198783" y="31862"/>
                    </a:cubicBezTo>
                    <a:cubicBezTo>
                      <a:pt x="196133" y="39813"/>
                      <a:pt x="191940" y="47408"/>
                      <a:pt x="190832" y="55716"/>
                    </a:cubicBezTo>
                    <a:cubicBezTo>
                      <a:pt x="186614" y="87352"/>
                      <a:pt x="201182" y="124986"/>
                      <a:pt x="182880" y="151132"/>
                    </a:cubicBezTo>
                    <a:cubicBezTo>
                      <a:pt x="173267" y="164864"/>
                      <a:pt x="135173" y="135229"/>
                      <a:pt x="135173" y="135229"/>
                    </a:cubicBezTo>
                    <a:cubicBezTo>
                      <a:pt x="127222" y="129928"/>
                      <a:pt x="119866" y="123600"/>
                      <a:pt x="111319" y="119326"/>
                    </a:cubicBezTo>
                    <a:cubicBezTo>
                      <a:pt x="103822" y="115578"/>
                      <a:pt x="93392" y="117301"/>
                      <a:pt x="87465" y="111375"/>
                    </a:cubicBezTo>
                    <a:cubicBezTo>
                      <a:pt x="81538" y="105448"/>
                      <a:pt x="82164" y="95472"/>
                      <a:pt x="79513" y="87521"/>
                    </a:cubicBezTo>
                    <a:cubicBezTo>
                      <a:pt x="76863" y="68968"/>
                      <a:pt x="86555" y="43107"/>
                      <a:pt x="71562" y="31862"/>
                    </a:cubicBezTo>
                    <a:cubicBezTo>
                      <a:pt x="56569" y="20617"/>
                      <a:pt x="33131" y="-1268"/>
                      <a:pt x="23854" y="5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grpSp>
            <p:nvGrpSpPr>
              <p:cNvPr id="183" name="Group 182"/>
              <p:cNvGrpSpPr/>
              <p:nvPr/>
            </p:nvGrpSpPr>
            <p:grpSpPr>
              <a:xfrm rot="851717">
                <a:off x="6624539" y="2165654"/>
                <a:ext cx="91438" cy="144016"/>
                <a:chOff x="3688474" y="1916832"/>
                <a:chExt cx="137157" cy="432048"/>
              </a:xfrm>
              <a:solidFill>
                <a:schemeClr val="accent2"/>
              </a:solidFill>
            </p:grpSpPr>
            <p:sp>
              <p:nvSpPr>
                <p:cNvPr id="190" name="Rounded Rectangle 189"/>
                <p:cNvSpPr/>
                <p:nvPr/>
              </p:nvSpPr>
              <p:spPr>
                <a:xfrm>
                  <a:off x="3688474" y="1916832"/>
                  <a:ext cx="45719" cy="432048"/>
                </a:xfrm>
                <a:prstGeom prst="roundRect">
                  <a:avLst/>
                </a:prstGeom>
                <a:grpFill/>
                <a:ln>
                  <a:solidFill>
                    <a:srgbClr val="632523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1" name="Rounded Rectangle 190"/>
                <p:cNvSpPr/>
                <p:nvPr/>
              </p:nvSpPr>
              <p:spPr>
                <a:xfrm>
                  <a:off x="3734193" y="1916832"/>
                  <a:ext cx="45719" cy="432048"/>
                </a:xfrm>
                <a:prstGeom prst="roundRect">
                  <a:avLst/>
                </a:prstGeom>
                <a:grpFill/>
                <a:ln>
                  <a:solidFill>
                    <a:srgbClr val="632523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2" name="Rounded Rectangle 191"/>
                <p:cNvSpPr/>
                <p:nvPr/>
              </p:nvSpPr>
              <p:spPr>
                <a:xfrm>
                  <a:off x="3779912" y="1916832"/>
                  <a:ext cx="45719" cy="432048"/>
                </a:xfrm>
                <a:prstGeom prst="roundRect">
                  <a:avLst/>
                </a:prstGeom>
                <a:grpFill/>
                <a:ln>
                  <a:solidFill>
                    <a:srgbClr val="632523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6404" name="TextBox 183"/>
              <p:cNvSpPr txBox="1">
                <a:spLocks noChangeArrowheads="1"/>
              </p:cNvSpPr>
              <p:nvPr/>
            </p:nvSpPr>
            <p:spPr bwMode="auto">
              <a:xfrm>
                <a:off x="6643018" y="2074266"/>
                <a:ext cx="449262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000"/>
                  <a:t> CD3</a:t>
                </a:r>
                <a:endParaRPr lang="en-US" altLang="en-US" sz="1000" baseline="-25000"/>
              </a:p>
            </p:txBody>
          </p:sp>
          <p:grpSp>
            <p:nvGrpSpPr>
              <p:cNvPr id="185" name="Group 184"/>
              <p:cNvGrpSpPr/>
              <p:nvPr/>
            </p:nvGrpSpPr>
            <p:grpSpPr>
              <a:xfrm rot="3781456">
                <a:off x="6754415" y="2168637"/>
                <a:ext cx="110674" cy="279214"/>
                <a:chOff x="3923928" y="1988840"/>
                <a:chExt cx="72008" cy="418475"/>
              </a:xfrm>
              <a:solidFill>
                <a:schemeClr val="accent1">
                  <a:lumMod val="60000"/>
                  <a:lumOff val="40000"/>
                </a:schemeClr>
              </a:solidFill>
              <a:scene3d>
                <a:camera prst="orthographicFront">
                  <a:rot lat="0" lon="1500000" rev="0"/>
                </a:camera>
                <a:lightRig rig="threePt" dir="t"/>
              </a:scene3d>
            </p:grpSpPr>
            <p:sp>
              <p:nvSpPr>
                <p:cNvPr id="188" name="Freeform 187"/>
                <p:cNvSpPr/>
                <p:nvPr/>
              </p:nvSpPr>
              <p:spPr>
                <a:xfrm>
                  <a:off x="3934215" y="2022949"/>
                  <a:ext cx="50608" cy="384366"/>
                </a:xfrm>
                <a:custGeom>
                  <a:avLst/>
                  <a:gdLst>
                    <a:gd name="connsiteX0" fmla="*/ 0 w 50608"/>
                    <a:gd name="connsiteY0" fmla="*/ 0 h 384366"/>
                    <a:gd name="connsiteX1" fmla="*/ 0 w 50608"/>
                    <a:gd name="connsiteY1" fmla="*/ 0 h 384366"/>
                    <a:gd name="connsiteX2" fmla="*/ 33422 w 50608"/>
                    <a:gd name="connsiteY2" fmla="*/ 384366 h 384366"/>
                    <a:gd name="connsiteX3" fmla="*/ 50133 w 50608"/>
                    <a:gd name="connsiteY3" fmla="*/ 359299 h 384366"/>
                    <a:gd name="connsiteX4" fmla="*/ 41778 w 50608"/>
                    <a:gd name="connsiteY4" fmla="*/ 75202 h 384366"/>
                    <a:gd name="connsiteX5" fmla="*/ 41778 w 50608"/>
                    <a:gd name="connsiteY5" fmla="*/ 33423 h 3843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0608" h="384366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26334" y="351126"/>
                        <a:pt x="6702" y="224028"/>
                        <a:pt x="33422" y="384366"/>
                      </a:cubicBezTo>
                      <a:cubicBezTo>
                        <a:pt x="38992" y="376010"/>
                        <a:pt x="49862" y="369338"/>
                        <a:pt x="50133" y="359299"/>
                      </a:cubicBezTo>
                      <a:cubicBezTo>
                        <a:pt x="52693" y="264594"/>
                        <a:pt x="44206" y="169911"/>
                        <a:pt x="41778" y="75202"/>
                      </a:cubicBezTo>
                      <a:cubicBezTo>
                        <a:pt x="41421" y="61280"/>
                        <a:pt x="41778" y="47349"/>
                        <a:pt x="41778" y="33423"/>
                      </a:cubicBezTo>
                    </a:path>
                  </a:pathLst>
                </a:custGeom>
                <a:grpFill/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89" name="Oval 188"/>
                <p:cNvSpPr/>
                <p:nvPr/>
              </p:nvSpPr>
              <p:spPr>
                <a:xfrm>
                  <a:off x="3923928" y="1988840"/>
                  <a:ext cx="72008" cy="72008"/>
                </a:xfrm>
                <a:prstGeom prst="ellipse">
                  <a:avLst/>
                </a:prstGeom>
                <a:grpFill/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86" name="Freeform 185"/>
              <p:cNvSpPr/>
              <p:nvPr/>
            </p:nvSpPr>
            <p:spPr bwMode="auto">
              <a:xfrm rot="21536413">
                <a:off x="6343161" y="1907312"/>
                <a:ext cx="98427" cy="368097"/>
              </a:xfrm>
              <a:custGeom>
                <a:avLst/>
                <a:gdLst>
                  <a:gd name="connsiteX0" fmla="*/ 23854 w 278296"/>
                  <a:gd name="connsiteY0" fmla="*/ 57 h 508940"/>
                  <a:gd name="connsiteX1" fmla="*/ 15903 w 278296"/>
                  <a:gd name="connsiteY1" fmla="*/ 39813 h 508940"/>
                  <a:gd name="connsiteX2" fmla="*/ 0 w 278296"/>
                  <a:gd name="connsiteY2" fmla="*/ 103424 h 508940"/>
                  <a:gd name="connsiteX3" fmla="*/ 71562 w 278296"/>
                  <a:gd name="connsiteY3" fmla="*/ 182937 h 508940"/>
                  <a:gd name="connsiteX4" fmla="*/ 95416 w 278296"/>
                  <a:gd name="connsiteY4" fmla="*/ 190888 h 508940"/>
                  <a:gd name="connsiteX5" fmla="*/ 111319 w 278296"/>
                  <a:gd name="connsiteY5" fmla="*/ 278352 h 508940"/>
                  <a:gd name="connsiteX6" fmla="*/ 119270 w 278296"/>
                  <a:gd name="connsiteY6" fmla="*/ 302206 h 508940"/>
                  <a:gd name="connsiteX7" fmla="*/ 127221 w 278296"/>
                  <a:gd name="connsiteY7" fmla="*/ 445330 h 508940"/>
                  <a:gd name="connsiteX8" fmla="*/ 135173 w 278296"/>
                  <a:gd name="connsiteY8" fmla="*/ 485086 h 508940"/>
                  <a:gd name="connsiteX9" fmla="*/ 151075 w 278296"/>
                  <a:gd name="connsiteY9" fmla="*/ 508940 h 508940"/>
                  <a:gd name="connsiteX10" fmla="*/ 206734 w 278296"/>
                  <a:gd name="connsiteY10" fmla="*/ 493038 h 508940"/>
                  <a:gd name="connsiteX11" fmla="*/ 246491 w 278296"/>
                  <a:gd name="connsiteY11" fmla="*/ 421476 h 508940"/>
                  <a:gd name="connsiteX12" fmla="*/ 262393 w 278296"/>
                  <a:gd name="connsiteY12" fmla="*/ 397622 h 508940"/>
                  <a:gd name="connsiteX13" fmla="*/ 238539 w 278296"/>
                  <a:gd name="connsiteY13" fmla="*/ 294255 h 508940"/>
                  <a:gd name="connsiteX14" fmla="*/ 230588 w 278296"/>
                  <a:gd name="connsiteY14" fmla="*/ 262450 h 508940"/>
                  <a:gd name="connsiteX15" fmla="*/ 182880 w 278296"/>
                  <a:gd name="connsiteY15" fmla="*/ 230645 h 508940"/>
                  <a:gd name="connsiteX16" fmla="*/ 190832 w 278296"/>
                  <a:gd name="connsiteY16" fmla="*/ 198839 h 508940"/>
                  <a:gd name="connsiteX17" fmla="*/ 214686 w 278296"/>
                  <a:gd name="connsiteY17" fmla="*/ 190888 h 508940"/>
                  <a:gd name="connsiteX18" fmla="*/ 262393 w 278296"/>
                  <a:gd name="connsiteY18" fmla="*/ 151132 h 508940"/>
                  <a:gd name="connsiteX19" fmla="*/ 278296 w 278296"/>
                  <a:gd name="connsiteY19" fmla="*/ 31862 h 508940"/>
                  <a:gd name="connsiteX20" fmla="*/ 270345 w 278296"/>
                  <a:gd name="connsiteY20" fmla="*/ 57 h 508940"/>
                  <a:gd name="connsiteX21" fmla="*/ 198783 w 278296"/>
                  <a:gd name="connsiteY21" fmla="*/ 31862 h 508940"/>
                  <a:gd name="connsiteX22" fmla="*/ 190832 w 278296"/>
                  <a:gd name="connsiteY22" fmla="*/ 55716 h 508940"/>
                  <a:gd name="connsiteX23" fmla="*/ 182880 w 278296"/>
                  <a:gd name="connsiteY23" fmla="*/ 151132 h 508940"/>
                  <a:gd name="connsiteX24" fmla="*/ 135173 w 278296"/>
                  <a:gd name="connsiteY24" fmla="*/ 135229 h 508940"/>
                  <a:gd name="connsiteX25" fmla="*/ 111319 w 278296"/>
                  <a:gd name="connsiteY25" fmla="*/ 119326 h 508940"/>
                  <a:gd name="connsiteX26" fmla="*/ 87465 w 278296"/>
                  <a:gd name="connsiteY26" fmla="*/ 111375 h 508940"/>
                  <a:gd name="connsiteX27" fmla="*/ 79513 w 278296"/>
                  <a:gd name="connsiteY27" fmla="*/ 87521 h 508940"/>
                  <a:gd name="connsiteX28" fmla="*/ 71562 w 278296"/>
                  <a:gd name="connsiteY28" fmla="*/ 31862 h 508940"/>
                  <a:gd name="connsiteX29" fmla="*/ 23854 w 278296"/>
                  <a:gd name="connsiteY29" fmla="*/ 57 h 508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78296" h="508940">
                    <a:moveTo>
                      <a:pt x="23854" y="57"/>
                    </a:moveTo>
                    <a:cubicBezTo>
                      <a:pt x="14577" y="1382"/>
                      <a:pt x="18942" y="26645"/>
                      <a:pt x="15903" y="39813"/>
                    </a:cubicBezTo>
                    <a:cubicBezTo>
                      <a:pt x="10988" y="61110"/>
                      <a:pt x="0" y="103424"/>
                      <a:pt x="0" y="103424"/>
                    </a:cubicBezTo>
                    <a:cubicBezTo>
                      <a:pt x="11329" y="228036"/>
                      <a:pt x="-22150" y="182937"/>
                      <a:pt x="71562" y="182937"/>
                    </a:cubicBezTo>
                    <a:cubicBezTo>
                      <a:pt x="79943" y="182937"/>
                      <a:pt x="87465" y="188238"/>
                      <a:pt x="95416" y="190888"/>
                    </a:cubicBezTo>
                    <a:cubicBezTo>
                      <a:pt x="113650" y="245594"/>
                      <a:pt x="93337" y="179453"/>
                      <a:pt x="111319" y="278352"/>
                    </a:cubicBezTo>
                    <a:cubicBezTo>
                      <a:pt x="112818" y="286598"/>
                      <a:pt x="116620" y="294255"/>
                      <a:pt x="119270" y="302206"/>
                    </a:cubicBezTo>
                    <a:cubicBezTo>
                      <a:pt x="121920" y="349914"/>
                      <a:pt x="123082" y="397728"/>
                      <a:pt x="127221" y="445330"/>
                    </a:cubicBezTo>
                    <a:cubicBezTo>
                      <a:pt x="128392" y="458794"/>
                      <a:pt x="130428" y="472432"/>
                      <a:pt x="135173" y="485086"/>
                    </a:cubicBezTo>
                    <a:cubicBezTo>
                      <a:pt x="138528" y="494034"/>
                      <a:pt x="145774" y="500989"/>
                      <a:pt x="151075" y="508940"/>
                    </a:cubicBezTo>
                    <a:cubicBezTo>
                      <a:pt x="151350" y="508871"/>
                      <a:pt x="202932" y="496840"/>
                      <a:pt x="206734" y="493038"/>
                    </a:cubicBezTo>
                    <a:cubicBezTo>
                      <a:pt x="256869" y="442903"/>
                      <a:pt x="226495" y="461468"/>
                      <a:pt x="246491" y="421476"/>
                    </a:cubicBezTo>
                    <a:cubicBezTo>
                      <a:pt x="250765" y="412929"/>
                      <a:pt x="257092" y="405573"/>
                      <a:pt x="262393" y="397622"/>
                    </a:cubicBezTo>
                    <a:cubicBezTo>
                      <a:pt x="243935" y="268411"/>
                      <a:pt x="267646" y="410688"/>
                      <a:pt x="238539" y="294255"/>
                    </a:cubicBezTo>
                    <a:cubicBezTo>
                      <a:pt x="235889" y="283653"/>
                      <a:pt x="237784" y="270674"/>
                      <a:pt x="230588" y="262450"/>
                    </a:cubicBezTo>
                    <a:cubicBezTo>
                      <a:pt x="218002" y="248066"/>
                      <a:pt x="182880" y="230645"/>
                      <a:pt x="182880" y="230645"/>
                    </a:cubicBezTo>
                    <a:cubicBezTo>
                      <a:pt x="185531" y="220043"/>
                      <a:pt x="184005" y="207373"/>
                      <a:pt x="190832" y="198839"/>
                    </a:cubicBezTo>
                    <a:cubicBezTo>
                      <a:pt x="196068" y="192294"/>
                      <a:pt x="207189" y="194636"/>
                      <a:pt x="214686" y="190888"/>
                    </a:cubicBezTo>
                    <a:cubicBezTo>
                      <a:pt x="236822" y="179820"/>
                      <a:pt x="244811" y="168713"/>
                      <a:pt x="262393" y="151132"/>
                    </a:cubicBezTo>
                    <a:cubicBezTo>
                      <a:pt x="278168" y="103812"/>
                      <a:pt x="278296" y="109692"/>
                      <a:pt x="278296" y="31862"/>
                    </a:cubicBezTo>
                    <a:cubicBezTo>
                      <a:pt x="278296" y="20934"/>
                      <a:pt x="272995" y="10659"/>
                      <a:pt x="270345" y="57"/>
                    </a:cubicBezTo>
                    <a:cubicBezTo>
                      <a:pt x="213571" y="18981"/>
                      <a:pt x="236584" y="6661"/>
                      <a:pt x="198783" y="31862"/>
                    </a:cubicBezTo>
                    <a:cubicBezTo>
                      <a:pt x="196133" y="39813"/>
                      <a:pt x="191940" y="47408"/>
                      <a:pt x="190832" y="55716"/>
                    </a:cubicBezTo>
                    <a:cubicBezTo>
                      <a:pt x="186614" y="87352"/>
                      <a:pt x="201182" y="124986"/>
                      <a:pt x="182880" y="151132"/>
                    </a:cubicBezTo>
                    <a:cubicBezTo>
                      <a:pt x="173267" y="164864"/>
                      <a:pt x="135173" y="135229"/>
                      <a:pt x="135173" y="135229"/>
                    </a:cubicBezTo>
                    <a:cubicBezTo>
                      <a:pt x="127222" y="129928"/>
                      <a:pt x="119866" y="123600"/>
                      <a:pt x="111319" y="119326"/>
                    </a:cubicBezTo>
                    <a:cubicBezTo>
                      <a:pt x="103822" y="115578"/>
                      <a:pt x="93392" y="117301"/>
                      <a:pt x="87465" y="111375"/>
                    </a:cubicBezTo>
                    <a:cubicBezTo>
                      <a:pt x="81538" y="105448"/>
                      <a:pt x="82164" y="95472"/>
                      <a:pt x="79513" y="87521"/>
                    </a:cubicBezTo>
                    <a:cubicBezTo>
                      <a:pt x="76863" y="68968"/>
                      <a:pt x="86555" y="43107"/>
                      <a:pt x="71562" y="31862"/>
                    </a:cubicBezTo>
                    <a:cubicBezTo>
                      <a:pt x="56569" y="20617"/>
                      <a:pt x="33131" y="-1268"/>
                      <a:pt x="23854" y="57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6407" name="TextBox 41"/>
              <p:cNvSpPr txBox="1">
                <a:spLocks noChangeArrowheads="1"/>
              </p:cNvSpPr>
              <p:nvPr/>
            </p:nvSpPr>
            <p:spPr bwMode="auto">
              <a:xfrm>
                <a:off x="6111560" y="1883242"/>
                <a:ext cx="251116" cy="1587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000"/>
                  <a:t>CD4</a:t>
                </a:r>
                <a:endParaRPr lang="en-US" altLang="en-US" sz="1000" baseline="-25000"/>
              </a:p>
            </p:txBody>
          </p:sp>
        </p:grpSp>
        <p:sp>
          <p:nvSpPr>
            <p:cNvPr id="16394" name="TextBox 173"/>
            <p:cNvSpPr txBox="1">
              <a:spLocks noChangeArrowheads="1"/>
            </p:cNvSpPr>
            <p:nvPr/>
          </p:nvSpPr>
          <p:spPr bwMode="auto">
            <a:xfrm>
              <a:off x="5553272" y="2246675"/>
              <a:ext cx="57606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000"/>
                <a:t>CTLA4</a:t>
              </a:r>
              <a:endParaRPr lang="en-US" altLang="en-US" sz="1000" baseline="-25000"/>
            </a:p>
          </p:txBody>
        </p:sp>
        <p:grpSp>
          <p:nvGrpSpPr>
            <p:cNvPr id="16395" name="Group 174"/>
            <p:cNvGrpSpPr>
              <a:grpSpLocks/>
            </p:cNvGrpSpPr>
            <p:nvPr/>
          </p:nvGrpSpPr>
          <p:grpSpPr bwMode="auto">
            <a:xfrm>
              <a:off x="6215417" y="1856288"/>
              <a:ext cx="812440" cy="728452"/>
              <a:chOff x="6215417" y="1856288"/>
              <a:chExt cx="812440" cy="728452"/>
            </a:xfrm>
          </p:grpSpPr>
          <p:sp>
            <p:nvSpPr>
              <p:cNvPr id="16396" name="TextBox 175"/>
              <p:cNvSpPr txBox="1">
                <a:spLocks noChangeArrowheads="1"/>
              </p:cNvSpPr>
              <p:nvPr/>
            </p:nvSpPr>
            <p:spPr bwMode="auto">
              <a:xfrm>
                <a:off x="6451793" y="2338519"/>
                <a:ext cx="57606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000"/>
                  <a:t>GITR</a:t>
                </a:r>
                <a:endParaRPr lang="en-US" altLang="en-US" sz="1000" baseline="-25000"/>
              </a:p>
            </p:txBody>
          </p:sp>
          <p:sp>
            <p:nvSpPr>
              <p:cNvPr id="177" name="Freeform 176"/>
              <p:cNvSpPr>
                <a:spLocks/>
              </p:cNvSpPr>
              <p:nvPr/>
            </p:nvSpPr>
            <p:spPr bwMode="auto">
              <a:xfrm>
                <a:off x="6215529" y="1911564"/>
                <a:ext cx="300142" cy="342586"/>
              </a:xfrm>
              <a:custGeom>
                <a:avLst/>
                <a:gdLst>
                  <a:gd name="T0" fmla="*/ 8202 w 936694"/>
                  <a:gd name="T1" fmla="*/ 9214 h 867180"/>
                  <a:gd name="T2" fmla="*/ 2796 w 936694"/>
                  <a:gd name="T3" fmla="*/ 2 h 867180"/>
                  <a:gd name="T4" fmla="*/ 338 w 936694"/>
                  <a:gd name="T5" fmla="*/ 10136 h 867180"/>
                  <a:gd name="T6" fmla="*/ 830 w 936694"/>
                  <a:gd name="T7" fmla="*/ 13821 h 867180"/>
                  <a:gd name="T8" fmla="*/ 7710 w 936694"/>
                  <a:gd name="T9" fmla="*/ 14742 h 867180"/>
                  <a:gd name="T10" fmla="*/ 10659 w 936694"/>
                  <a:gd name="T11" fmla="*/ 14742 h 867180"/>
                  <a:gd name="T12" fmla="*/ 13608 w 936694"/>
                  <a:gd name="T13" fmla="*/ 14742 h 867180"/>
                  <a:gd name="T14" fmla="*/ 13608 w 936694"/>
                  <a:gd name="T15" fmla="*/ 20269 h 867180"/>
                  <a:gd name="T16" fmla="*/ 8202 w 936694"/>
                  <a:gd name="T17" fmla="*/ 28560 h 867180"/>
                  <a:gd name="T18" fmla="*/ 6727 w 936694"/>
                  <a:gd name="T19" fmla="*/ 36851 h 867180"/>
                  <a:gd name="T20" fmla="*/ 2796 w 936694"/>
                  <a:gd name="T21" fmla="*/ 45142 h 867180"/>
                  <a:gd name="T22" fmla="*/ 4270 w 936694"/>
                  <a:gd name="T23" fmla="*/ 53433 h 867180"/>
                  <a:gd name="T24" fmla="*/ 7219 w 936694"/>
                  <a:gd name="T25" fmla="*/ 47906 h 867180"/>
                  <a:gd name="T26" fmla="*/ 8693 w 936694"/>
                  <a:gd name="T27" fmla="*/ 43300 h 867180"/>
                  <a:gd name="T28" fmla="*/ 9676 w 936694"/>
                  <a:gd name="T29" fmla="*/ 36851 h 867180"/>
                  <a:gd name="T30" fmla="*/ 12134 w 936694"/>
                  <a:gd name="T31" fmla="*/ 25796 h 867180"/>
                  <a:gd name="T32" fmla="*/ 15574 w 936694"/>
                  <a:gd name="T33" fmla="*/ 22112 h 867180"/>
                  <a:gd name="T34" fmla="*/ 18031 w 936694"/>
                  <a:gd name="T35" fmla="*/ 20269 h 867180"/>
                  <a:gd name="T36" fmla="*/ 20980 w 936694"/>
                  <a:gd name="T37" fmla="*/ 26718 h 867180"/>
                  <a:gd name="T38" fmla="*/ 26386 w 936694"/>
                  <a:gd name="T39" fmla="*/ 26718 h 867180"/>
                  <a:gd name="T40" fmla="*/ 30809 w 936694"/>
                  <a:gd name="T41" fmla="*/ 19348 h 867180"/>
                  <a:gd name="T42" fmla="*/ 26878 w 936694"/>
                  <a:gd name="T43" fmla="*/ 11978 h 867180"/>
                  <a:gd name="T44" fmla="*/ 22455 w 936694"/>
                  <a:gd name="T45" fmla="*/ 18427 h 867180"/>
                  <a:gd name="T46" fmla="*/ 19997 w 936694"/>
                  <a:gd name="T47" fmla="*/ 14742 h 867180"/>
                  <a:gd name="T48" fmla="*/ 15082 w 936694"/>
                  <a:gd name="T49" fmla="*/ 10136 h 867180"/>
                  <a:gd name="T50" fmla="*/ 11151 w 936694"/>
                  <a:gd name="T51" fmla="*/ 8293 h 867180"/>
                  <a:gd name="T52" fmla="*/ 8202 w 936694"/>
                  <a:gd name="T53" fmla="*/ 9214 h 86718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936694" h="867180">
                    <a:moveTo>
                      <a:pt x="249343" y="149447"/>
                    </a:moveTo>
                    <a:cubicBezTo>
                      <a:pt x="207010" y="127035"/>
                      <a:pt x="124833" y="-2455"/>
                      <a:pt x="84990" y="35"/>
                    </a:cubicBezTo>
                    <a:cubicBezTo>
                      <a:pt x="45147" y="2525"/>
                      <a:pt x="20245" y="127035"/>
                      <a:pt x="10284" y="164388"/>
                    </a:cubicBezTo>
                    <a:cubicBezTo>
                      <a:pt x="323" y="201741"/>
                      <a:pt x="-12128" y="211702"/>
                      <a:pt x="25225" y="224153"/>
                    </a:cubicBezTo>
                    <a:cubicBezTo>
                      <a:pt x="62578" y="236604"/>
                      <a:pt x="184598" y="236604"/>
                      <a:pt x="234402" y="239094"/>
                    </a:cubicBezTo>
                    <a:cubicBezTo>
                      <a:pt x="284206" y="241584"/>
                      <a:pt x="324049" y="239094"/>
                      <a:pt x="324049" y="239094"/>
                    </a:cubicBezTo>
                    <a:cubicBezTo>
                      <a:pt x="353931" y="239094"/>
                      <a:pt x="398755" y="224153"/>
                      <a:pt x="413696" y="239094"/>
                    </a:cubicBezTo>
                    <a:cubicBezTo>
                      <a:pt x="428637" y="254035"/>
                      <a:pt x="441088" y="291388"/>
                      <a:pt x="413696" y="328741"/>
                    </a:cubicBezTo>
                    <a:cubicBezTo>
                      <a:pt x="386304" y="366094"/>
                      <a:pt x="284206" y="418388"/>
                      <a:pt x="249343" y="463212"/>
                    </a:cubicBezTo>
                    <a:cubicBezTo>
                      <a:pt x="214480" y="508036"/>
                      <a:pt x="231911" y="552859"/>
                      <a:pt x="204519" y="597682"/>
                    </a:cubicBezTo>
                    <a:cubicBezTo>
                      <a:pt x="177127" y="642505"/>
                      <a:pt x="97441" y="687329"/>
                      <a:pt x="84990" y="732153"/>
                    </a:cubicBezTo>
                    <a:cubicBezTo>
                      <a:pt x="72539" y="776977"/>
                      <a:pt x="107401" y="859154"/>
                      <a:pt x="129813" y="866624"/>
                    </a:cubicBezTo>
                    <a:cubicBezTo>
                      <a:pt x="152225" y="874095"/>
                      <a:pt x="197048" y="804368"/>
                      <a:pt x="219460" y="776976"/>
                    </a:cubicBezTo>
                    <a:cubicBezTo>
                      <a:pt x="241872" y="749584"/>
                      <a:pt x="251833" y="732153"/>
                      <a:pt x="264284" y="702271"/>
                    </a:cubicBezTo>
                    <a:cubicBezTo>
                      <a:pt x="276735" y="672389"/>
                      <a:pt x="276735" y="644996"/>
                      <a:pt x="294166" y="597682"/>
                    </a:cubicBezTo>
                    <a:cubicBezTo>
                      <a:pt x="311597" y="550368"/>
                      <a:pt x="338990" y="458231"/>
                      <a:pt x="368872" y="418388"/>
                    </a:cubicBezTo>
                    <a:cubicBezTo>
                      <a:pt x="398754" y="378545"/>
                      <a:pt x="443578" y="373565"/>
                      <a:pt x="473460" y="358624"/>
                    </a:cubicBezTo>
                    <a:cubicBezTo>
                      <a:pt x="503342" y="343683"/>
                      <a:pt x="520774" y="316290"/>
                      <a:pt x="548166" y="328741"/>
                    </a:cubicBezTo>
                    <a:cubicBezTo>
                      <a:pt x="575558" y="341192"/>
                      <a:pt x="595480" y="415898"/>
                      <a:pt x="637813" y="433329"/>
                    </a:cubicBezTo>
                    <a:cubicBezTo>
                      <a:pt x="680146" y="450760"/>
                      <a:pt x="752362" y="453251"/>
                      <a:pt x="802166" y="433329"/>
                    </a:cubicBezTo>
                    <a:cubicBezTo>
                      <a:pt x="851970" y="413408"/>
                      <a:pt x="934147" y="353643"/>
                      <a:pt x="936637" y="313800"/>
                    </a:cubicBezTo>
                    <a:cubicBezTo>
                      <a:pt x="939127" y="273957"/>
                      <a:pt x="859440" y="196761"/>
                      <a:pt x="817107" y="194271"/>
                    </a:cubicBezTo>
                    <a:cubicBezTo>
                      <a:pt x="774774" y="191781"/>
                      <a:pt x="717500" y="291389"/>
                      <a:pt x="682637" y="298859"/>
                    </a:cubicBezTo>
                    <a:cubicBezTo>
                      <a:pt x="647774" y="306330"/>
                      <a:pt x="645284" y="261506"/>
                      <a:pt x="607931" y="239094"/>
                    </a:cubicBezTo>
                    <a:cubicBezTo>
                      <a:pt x="570578" y="216682"/>
                      <a:pt x="503343" y="181819"/>
                      <a:pt x="458519" y="164388"/>
                    </a:cubicBezTo>
                    <a:cubicBezTo>
                      <a:pt x="413696" y="146957"/>
                      <a:pt x="376343" y="141976"/>
                      <a:pt x="338990" y="134506"/>
                    </a:cubicBezTo>
                    <a:cubicBezTo>
                      <a:pt x="301637" y="127036"/>
                      <a:pt x="291676" y="171859"/>
                      <a:pt x="249343" y="14944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3A7CCB"/>
                  </a:gs>
                  <a:gs pos="20000">
                    <a:srgbClr val="3C7BC7"/>
                  </a:gs>
                  <a:gs pos="100000">
                    <a:srgbClr val="2C5D98"/>
                  </a:gs>
                </a:gsLst>
                <a:lin ang="5400000"/>
              </a:gradFill>
              <a:ln w="9525" cap="flat" cmpd="sng">
                <a:solidFill>
                  <a:srgbClr val="4A7EBB"/>
                </a:solidFill>
                <a:prstDash val="solid"/>
                <a:round/>
                <a:headEnd/>
                <a:tailEnd/>
              </a:ln>
              <a:effectLst>
                <a:outerShdw blurRad="40000" dist="23000" dir="5400000" rotWithShape="0">
                  <a:srgbClr val="00000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endParaRPr lang="en-GB"/>
              </a:p>
            </p:txBody>
          </p:sp>
          <p:sp>
            <p:nvSpPr>
              <p:cNvPr id="16398" name="TextBox 41"/>
              <p:cNvSpPr txBox="1">
                <a:spLocks noChangeArrowheads="1"/>
              </p:cNvSpPr>
              <p:nvPr/>
            </p:nvSpPr>
            <p:spPr bwMode="auto">
              <a:xfrm>
                <a:off x="6282978" y="1856288"/>
                <a:ext cx="329685" cy="158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000"/>
                  <a:t>CD25</a:t>
                </a:r>
                <a:endParaRPr lang="en-US" altLang="en-US" sz="1000" baseline="-25000"/>
              </a:p>
            </p:txBody>
          </p:sp>
        </p:grpSp>
      </p:grpSp>
      <p:sp>
        <p:nvSpPr>
          <p:cNvPr id="33" name="Tekstboks 111"/>
          <p:cNvSpPr txBox="1">
            <a:spLocks noChangeArrowheads="1"/>
          </p:cNvSpPr>
          <p:nvPr/>
        </p:nvSpPr>
        <p:spPr bwMode="auto">
          <a:xfrm>
            <a:off x="611188" y="4508500"/>
            <a:ext cx="2160587" cy="12938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1300" dirty="0" smtClean="0"/>
              <a:t>Mediate immunosuppression and tolerance responses. By suppression or down regulation of induction and proliferation of effector T cells</a:t>
            </a:r>
          </a:p>
        </p:txBody>
      </p:sp>
      <p:sp>
        <p:nvSpPr>
          <p:cNvPr id="16392" name="Tekstboks 111"/>
          <p:cNvSpPr txBox="1">
            <a:spLocks noChangeArrowheads="1"/>
          </p:cNvSpPr>
          <p:nvPr/>
        </p:nvSpPr>
        <p:spPr bwMode="auto">
          <a:xfrm>
            <a:off x="4859338" y="1620838"/>
            <a:ext cx="2055812" cy="3754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US" altLang="en-US" sz="1400" b="1"/>
              <a:t>Natural T</a:t>
            </a:r>
            <a:r>
              <a:rPr lang="en-US" altLang="en-US" sz="1400" b="1" baseline="-25000"/>
              <a:t>Reg</a:t>
            </a:r>
            <a:r>
              <a:rPr lang="en-US" altLang="en-US" sz="1400" b="1"/>
              <a:t> cell </a:t>
            </a:r>
            <a:endParaRPr lang="en-US" altLang="en-US" sz="1400"/>
          </a:p>
          <a:p>
            <a:endParaRPr lang="en-US" altLang="en-US" sz="1400" b="1"/>
          </a:p>
          <a:p>
            <a:r>
              <a:rPr lang="en-US" altLang="en-US" sz="1400" b="1"/>
              <a:t>Surface phenotype </a:t>
            </a:r>
            <a:endParaRPr lang="pt-PT" altLang="en-US" sz="1400"/>
          </a:p>
          <a:p>
            <a:r>
              <a:rPr lang="el-GR" altLang="en-US" sz="1400"/>
              <a:t>αβ TCR, CD3, CD4, CD25, CTLA4, GITR </a:t>
            </a:r>
          </a:p>
          <a:p>
            <a:endParaRPr lang="en-US" altLang="en-US" sz="1400" b="1"/>
          </a:p>
          <a:p>
            <a:r>
              <a:rPr lang="en-US" altLang="en-US" sz="1400" b="1"/>
              <a:t>Effector molecules </a:t>
            </a:r>
          </a:p>
          <a:p>
            <a:r>
              <a:rPr lang="el-GR" altLang="en-US" sz="1400"/>
              <a:t>IL-10, TGFβ, IL-35 </a:t>
            </a:r>
          </a:p>
          <a:p>
            <a:endParaRPr lang="en-US" altLang="en-US" sz="1400" b="1"/>
          </a:p>
          <a:p>
            <a:r>
              <a:rPr lang="en-US" altLang="en-US" sz="1400" b="1"/>
              <a:t>Function </a:t>
            </a:r>
            <a:endParaRPr lang="en-US" altLang="en-US" sz="1400"/>
          </a:p>
          <a:p>
            <a:r>
              <a:rPr lang="en-US" altLang="en-US" sz="1400"/>
              <a:t>Immunosuppression and tolerance through contact-dependent and -independent mechanisms. </a:t>
            </a:r>
          </a:p>
          <a:p>
            <a:endParaRPr lang="en-US" altLang="en-US" sz="1400"/>
          </a:p>
          <a:p>
            <a:r>
              <a:rPr lang="en-US" altLang="en-US" sz="1400"/>
              <a:t>Originate in the thymus.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1835150" y="341313"/>
            <a:ext cx="6851650" cy="1143000"/>
          </a:xfrm>
        </p:spPr>
        <p:txBody>
          <a:bodyPr/>
          <a:lstStyle/>
          <a:p>
            <a:pPr eaLnBrk="1" hangingPunct="1"/>
            <a:r>
              <a:rPr lang="en-US" altLang="en-US" sz="2600" b="1" smtClean="0"/>
              <a:t/>
            </a:r>
            <a:br>
              <a:rPr lang="en-US" altLang="en-US" sz="2600" b="1" smtClean="0"/>
            </a:br>
            <a:r>
              <a:rPr lang="en-US" altLang="en-US" sz="2600" b="1" smtClean="0"/>
              <a:t/>
            </a:r>
            <a:br>
              <a:rPr lang="en-US" altLang="en-US" sz="2600" b="1" smtClean="0"/>
            </a:br>
            <a:r>
              <a:rPr lang="en-US" altLang="en-US" sz="2600" b="1" smtClean="0"/>
              <a:t>Differentiation of Naïve CD4+ T Cells into T</a:t>
            </a:r>
            <a:r>
              <a:rPr lang="en-US" altLang="en-US" sz="2600" b="1" baseline="-25000" smtClean="0"/>
              <a:t>Reg</a:t>
            </a:r>
            <a:r>
              <a:rPr lang="en-US" altLang="en-US" sz="2600" b="1" smtClean="0"/>
              <a:t> </a:t>
            </a:r>
            <a:br>
              <a:rPr lang="en-US" altLang="en-US" sz="2600" b="1" smtClean="0"/>
            </a:br>
            <a:r>
              <a:rPr lang="en-US" altLang="en-US" sz="2600" b="1" smtClean="0"/>
              <a:t/>
            </a:r>
            <a:br>
              <a:rPr lang="en-US" altLang="en-US" sz="2600" b="1" smtClean="0"/>
            </a:br>
            <a:r>
              <a:rPr lang="en-US" altLang="en-US" sz="2600" smtClean="0"/>
              <a:t/>
            </a:r>
            <a:br>
              <a:rPr lang="en-US" altLang="en-US" sz="2600" smtClean="0"/>
            </a:br>
            <a:endParaRPr lang="en-GB" altLang="en-US" sz="2600" smtClean="0"/>
          </a:p>
        </p:txBody>
      </p:sp>
      <p:pic>
        <p:nvPicPr>
          <p:cNvPr id="1843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41313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7038975" y="6381750"/>
            <a:ext cx="1792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altLang="en-US" sz="1800">
                <a:solidFill>
                  <a:srgbClr val="A6A6A6"/>
                </a:solidFill>
                <a:cs typeface="Arial" pitchFamily="34" charset="0"/>
              </a:rPr>
              <a:t>José Pedro Lopes</a:t>
            </a:r>
          </a:p>
        </p:txBody>
      </p:sp>
      <p:sp>
        <p:nvSpPr>
          <p:cNvPr id="18436" name="TextBox 4108"/>
          <p:cNvSpPr txBox="1">
            <a:spLocks noChangeArrowheads="1"/>
          </p:cNvSpPr>
          <p:nvPr/>
        </p:nvSpPr>
        <p:spPr bwMode="auto">
          <a:xfrm>
            <a:off x="787400" y="6197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endParaRPr lang="en-US" altLang="en-US" sz="1800"/>
          </a:p>
        </p:txBody>
      </p:sp>
      <p:grpSp>
        <p:nvGrpSpPr>
          <p:cNvPr id="18437" name="Group 41"/>
          <p:cNvGrpSpPr>
            <a:grpSpLocks/>
          </p:cNvGrpSpPr>
          <p:nvPr/>
        </p:nvGrpSpPr>
        <p:grpSpPr bwMode="auto">
          <a:xfrm>
            <a:off x="539750" y="1628775"/>
            <a:ext cx="8064500" cy="4032250"/>
            <a:chOff x="107504" y="1412776"/>
            <a:chExt cx="8064896" cy="4032449"/>
          </a:xfrm>
        </p:grpSpPr>
        <p:sp>
          <p:nvSpPr>
            <p:cNvPr id="18438" name="TextBox 1"/>
            <p:cNvSpPr txBox="1">
              <a:spLocks noChangeArrowheads="1"/>
            </p:cNvSpPr>
            <p:nvPr/>
          </p:nvSpPr>
          <p:spPr bwMode="auto">
            <a:xfrm>
              <a:off x="3995936" y="1412776"/>
              <a:ext cx="151216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800" b="1"/>
                <a:t>Bone marrow</a:t>
              </a:r>
            </a:p>
          </p:txBody>
        </p:sp>
        <p:grpSp>
          <p:nvGrpSpPr>
            <p:cNvPr id="18439" name="Group 4119"/>
            <p:cNvGrpSpPr>
              <a:grpSpLocks/>
            </p:cNvGrpSpPr>
            <p:nvPr/>
          </p:nvGrpSpPr>
          <p:grpSpPr bwMode="auto">
            <a:xfrm>
              <a:off x="6156176" y="3212976"/>
              <a:ext cx="2016224" cy="648072"/>
              <a:chOff x="4788024" y="4005064"/>
              <a:chExt cx="2016224" cy="648072"/>
            </a:xfrm>
          </p:grpSpPr>
          <p:sp>
            <p:nvSpPr>
              <p:cNvPr id="26" name="Oval 25"/>
              <p:cNvSpPr>
                <a:spLocks noChangeArrowheads="1"/>
              </p:cNvSpPr>
              <p:nvPr/>
            </p:nvSpPr>
            <p:spPr bwMode="auto">
              <a:xfrm>
                <a:off x="4932494" y="4005178"/>
                <a:ext cx="719172" cy="647732"/>
              </a:xfrm>
              <a:prstGeom prst="ellipse">
                <a:avLst/>
              </a:prstGeom>
              <a:solidFill>
                <a:srgbClr val="77933C"/>
              </a:soli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8470" name="TextBox 9"/>
              <p:cNvSpPr txBox="1">
                <a:spLocks noChangeArrowheads="1"/>
              </p:cNvSpPr>
              <p:nvPr/>
            </p:nvSpPr>
            <p:spPr bwMode="auto">
              <a:xfrm>
                <a:off x="4788024" y="4077073"/>
                <a:ext cx="201622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800" b="1"/>
                  <a:t>Natural FoxP3 T</a:t>
                </a:r>
                <a:r>
                  <a:rPr lang="en-US" altLang="en-US" sz="1800" b="1" baseline="-25000"/>
                  <a:t>Reg</a:t>
                </a:r>
              </a:p>
            </p:txBody>
          </p:sp>
        </p:grpSp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3131841" y="2060508"/>
              <a:ext cx="2117829" cy="1874931"/>
            </a:xfrm>
            <a:custGeom>
              <a:avLst/>
              <a:gdLst>
                <a:gd name="T0" fmla="*/ 2683485 w 1703688"/>
                <a:gd name="T1" fmla="*/ 102355 h 1993846"/>
                <a:gd name="T2" fmla="*/ 5476 w 1703688"/>
                <a:gd name="T3" fmla="*/ 1213984 h 1993846"/>
                <a:gd name="T4" fmla="*/ 2004552 w 1703688"/>
                <a:gd name="T5" fmla="*/ 1428836 h 1993846"/>
                <a:gd name="T6" fmla="*/ 2645767 w 1703688"/>
                <a:gd name="T7" fmla="*/ 971107 h 1993846"/>
                <a:gd name="T8" fmla="*/ 3060669 w 1703688"/>
                <a:gd name="T9" fmla="*/ 1326081 h 1993846"/>
                <a:gd name="T10" fmla="*/ 4795718 w 1703688"/>
                <a:gd name="T11" fmla="*/ 1382129 h 1993846"/>
                <a:gd name="T12" fmla="*/ 4833434 w 1703688"/>
                <a:gd name="T13" fmla="*/ 195770 h 1993846"/>
                <a:gd name="T14" fmla="*/ 2683485 w 1703688"/>
                <a:gd name="T15" fmla="*/ 102355 h 19938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03688" h="1993846">
                  <a:moveTo>
                    <a:pt x="903544" y="139155"/>
                  </a:moveTo>
                  <a:cubicBezTo>
                    <a:pt x="632611" y="369872"/>
                    <a:pt x="39944" y="1349888"/>
                    <a:pt x="1844" y="1650455"/>
                  </a:cubicBezTo>
                  <a:cubicBezTo>
                    <a:pt x="-36256" y="1951022"/>
                    <a:pt x="526777" y="1997588"/>
                    <a:pt x="674944" y="1942555"/>
                  </a:cubicBezTo>
                  <a:cubicBezTo>
                    <a:pt x="823111" y="1887522"/>
                    <a:pt x="831577" y="1343538"/>
                    <a:pt x="890844" y="1320255"/>
                  </a:cubicBezTo>
                  <a:cubicBezTo>
                    <a:pt x="950111" y="1296972"/>
                    <a:pt x="909894" y="1709722"/>
                    <a:pt x="1030544" y="1802855"/>
                  </a:cubicBezTo>
                  <a:cubicBezTo>
                    <a:pt x="1151194" y="1895988"/>
                    <a:pt x="1515261" y="2135172"/>
                    <a:pt x="1614744" y="1879055"/>
                  </a:cubicBezTo>
                  <a:cubicBezTo>
                    <a:pt x="1714227" y="1622938"/>
                    <a:pt x="1745977" y="558255"/>
                    <a:pt x="1627444" y="266155"/>
                  </a:cubicBezTo>
                  <a:cubicBezTo>
                    <a:pt x="1508911" y="-25945"/>
                    <a:pt x="1174477" y="-91562"/>
                    <a:pt x="903544" y="139155"/>
                  </a:cubicBezTo>
                  <a:close/>
                </a:path>
              </a:pathLst>
            </a:custGeom>
            <a:solidFill>
              <a:srgbClr val="C4BD97"/>
            </a:solidFill>
            <a:ln w="9525" cap="flat" cmpd="sng">
              <a:solidFill>
                <a:srgbClr val="DDD9C3"/>
              </a:solidFill>
              <a:prstDash val="solid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endParaRPr lang="en-GB"/>
            </a:p>
          </p:txBody>
        </p:sp>
        <p:cxnSp>
          <p:nvCxnSpPr>
            <p:cNvPr id="14" name="Straight Arrow Connector 13"/>
            <p:cNvCxnSpPr>
              <a:cxnSpLocks noChangeShapeType="1"/>
            </p:cNvCxnSpPr>
            <p:nvPr/>
          </p:nvCxnSpPr>
          <p:spPr bwMode="auto">
            <a:xfrm>
              <a:off x="4716243" y="1773157"/>
              <a:ext cx="0" cy="43182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8442" name="Group 4113"/>
            <p:cNvGrpSpPr>
              <a:grpSpLocks/>
            </p:cNvGrpSpPr>
            <p:nvPr/>
          </p:nvGrpSpPr>
          <p:grpSpPr bwMode="auto">
            <a:xfrm>
              <a:off x="4499992" y="3212976"/>
              <a:ext cx="792088" cy="504056"/>
              <a:chOff x="2339752" y="3501008"/>
              <a:chExt cx="792088" cy="504056"/>
            </a:xfrm>
          </p:grpSpPr>
          <p:sp>
            <p:nvSpPr>
              <p:cNvPr id="15" name="Oval 14"/>
              <p:cNvSpPr>
                <a:spLocks noChangeArrowheads="1"/>
              </p:cNvSpPr>
              <p:nvPr/>
            </p:nvSpPr>
            <p:spPr bwMode="auto">
              <a:xfrm>
                <a:off x="2411534" y="3501122"/>
                <a:ext cx="649320" cy="503263"/>
              </a:xfrm>
              <a:prstGeom prst="ellipse">
                <a:avLst/>
              </a:prstGeom>
              <a:gradFill rotWithShape="1">
                <a:gsLst>
                  <a:gs pos="0">
                    <a:srgbClr val="3A7CCB"/>
                  </a:gs>
                  <a:gs pos="20000">
                    <a:srgbClr val="3C7BC7"/>
                  </a:gs>
                  <a:gs pos="100000">
                    <a:srgbClr val="2C5D98"/>
                  </a:gs>
                </a:gsLst>
                <a:lin ang="5400000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8468" name="TextBox 7"/>
              <p:cNvSpPr txBox="1">
                <a:spLocks noChangeArrowheads="1"/>
              </p:cNvSpPr>
              <p:nvPr/>
            </p:nvSpPr>
            <p:spPr bwMode="auto">
              <a:xfrm>
                <a:off x="2339752" y="3573016"/>
                <a:ext cx="79208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800" b="1"/>
                  <a:t>FoxP3</a:t>
                </a:r>
              </a:p>
            </p:txBody>
          </p:sp>
        </p:grpSp>
        <p:cxnSp>
          <p:nvCxnSpPr>
            <p:cNvPr id="20" name="Straight Arrow Connector 19"/>
            <p:cNvCxnSpPr>
              <a:cxnSpLocks noChangeShapeType="1"/>
            </p:cNvCxnSpPr>
            <p:nvPr/>
          </p:nvCxnSpPr>
          <p:spPr bwMode="auto">
            <a:xfrm>
              <a:off x="4787684" y="2852710"/>
              <a:ext cx="73029" cy="3603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Arrow Connector 20"/>
            <p:cNvCxnSpPr>
              <a:cxnSpLocks noChangeShapeType="1"/>
            </p:cNvCxnSpPr>
            <p:nvPr/>
          </p:nvCxnSpPr>
          <p:spPr bwMode="auto">
            <a:xfrm flipH="1">
              <a:off x="3995483" y="2924151"/>
              <a:ext cx="144469" cy="1657432"/>
            </a:xfrm>
            <a:prstGeom prst="straightConnector1">
              <a:avLst/>
            </a:prstGeom>
            <a:noFill/>
            <a:ln w="25400">
              <a:solidFill>
                <a:srgbClr val="595959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8445" name="Group 4124"/>
            <p:cNvGrpSpPr>
              <a:grpSpLocks/>
            </p:cNvGrpSpPr>
            <p:nvPr/>
          </p:nvGrpSpPr>
          <p:grpSpPr bwMode="auto">
            <a:xfrm>
              <a:off x="5580111" y="4653137"/>
              <a:ext cx="864096" cy="792088"/>
              <a:chOff x="350058" y="5176831"/>
              <a:chExt cx="591224" cy="576064"/>
            </a:xfrm>
          </p:grpSpPr>
          <p:sp>
            <p:nvSpPr>
              <p:cNvPr id="24" name="Oval 23"/>
              <p:cNvSpPr>
                <a:spLocks noChangeArrowheads="1"/>
              </p:cNvSpPr>
              <p:nvPr/>
            </p:nvSpPr>
            <p:spPr bwMode="auto">
              <a:xfrm>
                <a:off x="365111" y="5176749"/>
                <a:ext cx="575706" cy="576146"/>
              </a:xfrm>
              <a:prstGeom prst="ellipse">
                <a:avLst/>
              </a:prstGeom>
              <a:solidFill>
                <a:srgbClr val="B3A2C7"/>
              </a:solidFill>
              <a:ln w="9525">
                <a:solidFill>
                  <a:srgbClr val="B3A2C7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8466" name="TextBox 10"/>
              <p:cNvSpPr txBox="1">
                <a:spLocks noChangeArrowheads="1"/>
              </p:cNvSpPr>
              <p:nvPr/>
            </p:nvSpPr>
            <p:spPr bwMode="auto">
              <a:xfrm>
                <a:off x="350058" y="5301208"/>
                <a:ext cx="591224" cy="2686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800"/>
                  <a:t>T</a:t>
                </a:r>
                <a:r>
                  <a:rPr lang="en-US" altLang="en-US" sz="1800" baseline="-25000"/>
                  <a:t>effector</a:t>
                </a:r>
                <a:endParaRPr lang="en-US" altLang="en-US" sz="1800"/>
              </a:p>
            </p:txBody>
          </p:sp>
        </p:grpSp>
        <p:grpSp>
          <p:nvGrpSpPr>
            <p:cNvPr id="18446" name="Group 4116"/>
            <p:cNvGrpSpPr>
              <a:grpSpLocks/>
            </p:cNvGrpSpPr>
            <p:nvPr/>
          </p:nvGrpSpPr>
          <p:grpSpPr bwMode="auto">
            <a:xfrm>
              <a:off x="3309089" y="4725144"/>
              <a:ext cx="1368152" cy="720080"/>
              <a:chOff x="2627784" y="4293096"/>
              <a:chExt cx="1368152" cy="720080"/>
            </a:xfrm>
          </p:grpSpPr>
          <p:sp>
            <p:nvSpPr>
              <p:cNvPr id="25" name="Oval 24"/>
              <p:cNvSpPr>
                <a:spLocks noChangeArrowheads="1"/>
              </p:cNvSpPr>
              <p:nvPr/>
            </p:nvSpPr>
            <p:spPr bwMode="auto">
              <a:xfrm>
                <a:off x="2844255" y="4292416"/>
                <a:ext cx="790614" cy="720761"/>
              </a:xfrm>
              <a:prstGeom prst="ellipse">
                <a:avLst/>
              </a:prstGeom>
              <a:solidFill>
                <a:srgbClr val="A6A6A6"/>
              </a:solidFill>
              <a:ln w="9525">
                <a:solidFill>
                  <a:srgbClr val="D99694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8464" name="TextBox 8"/>
              <p:cNvSpPr txBox="1">
                <a:spLocks noChangeArrowheads="1"/>
              </p:cNvSpPr>
              <p:nvPr/>
            </p:nvSpPr>
            <p:spPr bwMode="auto">
              <a:xfrm>
                <a:off x="2627784" y="4437112"/>
                <a:ext cx="136815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800"/>
                  <a:t>Naïve T-cell</a:t>
                </a:r>
              </a:p>
            </p:txBody>
          </p:sp>
        </p:grpSp>
        <p:cxnSp>
          <p:nvCxnSpPr>
            <p:cNvPr id="27" name="Straight Arrow Connector 26"/>
            <p:cNvCxnSpPr>
              <a:cxnSpLocks noChangeShapeType="1"/>
            </p:cNvCxnSpPr>
            <p:nvPr/>
          </p:nvCxnSpPr>
          <p:spPr bwMode="auto">
            <a:xfrm>
              <a:off x="5363975" y="3429000"/>
              <a:ext cx="64773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Arrow Connector 27"/>
            <p:cNvCxnSpPr>
              <a:cxnSpLocks noChangeShapeType="1"/>
            </p:cNvCxnSpPr>
            <p:nvPr/>
          </p:nvCxnSpPr>
          <p:spPr bwMode="auto">
            <a:xfrm flipH="1">
              <a:off x="2372978" y="5084845"/>
              <a:ext cx="86364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8449" name="Group 4096"/>
            <p:cNvGrpSpPr>
              <a:grpSpLocks/>
            </p:cNvGrpSpPr>
            <p:nvPr/>
          </p:nvGrpSpPr>
          <p:grpSpPr bwMode="auto">
            <a:xfrm>
              <a:off x="4716016" y="4005064"/>
              <a:ext cx="360040" cy="936104"/>
              <a:chOff x="8676456" y="548680"/>
              <a:chExt cx="360040" cy="1512168"/>
            </a:xfrm>
          </p:grpSpPr>
          <p:cxnSp>
            <p:nvCxnSpPr>
              <p:cNvPr id="30" name="Straight Connector 29"/>
              <p:cNvCxnSpPr>
                <a:cxnSpLocks noChangeShapeType="1"/>
              </p:cNvCxnSpPr>
              <p:nvPr/>
            </p:nvCxnSpPr>
            <p:spPr bwMode="auto">
              <a:xfrm>
                <a:off x="8821152" y="549048"/>
                <a:ext cx="0" cy="1510519"/>
              </a:xfrm>
              <a:prstGeom prst="line">
                <a:avLst/>
              </a:prstGeom>
              <a:noFill/>
              <a:ln w="25400">
                <a:solidFill>
                  <a:srgbClr val="953735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96" name="Straight Connector 4095"/>
              <p:cNvCxnSpPr>
                <a:cxnSpLocks noChangeShapeType="1"/>
              </p:cNvCxnSpPr>
              <p:nvPr/>
            </p:nvCxnSpPr>
            <p:spPr bwMode="auto">
              <a:xfrm>
                <a:off x="8676683" y="2059567"/>
                <a:ext cx="360380" cy="0"/>
              </a:xfrm>
              <a:prstGeom prst="line">
                <a:avLst/>
              </a:prstGeom>
              <a:noFill/>
              <a:ln w="25400">
                <a:solidFill>
                  <a:srgbClr val="953735"/>
                </a:solidFill>
                <a:round/>
                <a:headEnd/>
                <a:tailEnd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8450" name="Group 4111"/>
            <p:cNvGrpSpPr>
              <a:grpSpLocks/>
            </p:cNvGrpSpPr>
            <p:nvPr/>
          </p:nvGrpSpPr>
          <p:grpSpPr bwMode="auto">
            <a:xfrm>
              <a:off x="4067944" y="2276872"/>
              <a:ext cx="1080120" cy="504056"/>
              <a:chOff x="2915816" y="2564904"/>
              <a:chExt cx="1080120" cy="504056"/>
            </a:xfrm>
          </p:grpSpPr>
          <p:sp>
            <p:nvSpPr>
              <p:cNvPr id="37" name="Oval 36"/>
              <p:cNvSpPr>
                <a:spLocks noChangeArrowheads="1"/>
              </p:cNvSpPr>
              <p:nvPr/>
            </p:nvSpPr>
            <p:spPr bwMode="auto">
              <a:xfrm>
                <a:off x="3203734" y="2564451"/>
                <a:ext cx="647732" cy="504850"/>
              </a:xfrm>
              <a:prstGeom prst="ellipse">
                <a:avLst/>
              </a:prstGeom>
              <a:solidFill>
                <a:srgbClr val="A6A6A6"/>
              </a:soli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8460" name="TextBox 37"/>
              <p:cNvSpPr txBox="1">
                <a:spLocks noChangeArrowheads="1"/>
              </p:cNvSpPr>
              <p:nvPr/>
            </p:nvSpPr>
            <p:spPr bwMode="auto">
              <a:xfrm>
                <a:off x="2915816" y="2636913"/>
                <a:ext cx="108012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800" b="1"/>
                  <a:t>CD4</a:t>
                </a:r>
                <a:r>
                  <a:rPr lang="en-US" altLang="en-US" sz="1800" b="1" baseline="30000"/>
                  <a:t>+</a:t>
                </a:r>
                <a:r>
                  <a:rPr lang="en-US" altLang="en-US" sz="1800" b="1"/>
                  <a:t>CD8</a:t>
                </a:r>
                <a:r>
                  <a:rPr lang="en-US" altLang="en-US" sz="1800" b="1" baseline="30000"/>
                  <a:t>-</a:t>
                </a:r>
                <a:endParaRPr lang="en-US" altLang="en-US" sz="1800" b="1"/>
              </a:p>
            </p:txBody>
          </p:sp>
        </p:grpSp>
        <p:sp>
          <p:nvSpPr>
            <p:cNvPr id="18451" name="TextBox 6"/>
            <p:cNvSpPr txBox="1">
              <a:spLocks noChangeArrowheads="1"/>
            </p:cNvSpPr>
            <p:nvPr/>
          </p:nvSpPr>
          <p:spPr bwMode="auto">
            <a:xfrm>
              <a:off x="2699792" y="3212976"/>
              <a:ext cx="9361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800" b="1"/>
                <a:t>Thymus</a:t>
              </a:r>
            </a:p>
          </p:txBody>
        </p:sp>
        <p:grpSp>
          <p:nvGrpSpPr>
            <p:cNvPr id="18452" name="Group 33"/>
            <p:cNvGrpSpPr>
              <a:grpSpLocks/>
            </p:cNvGrpSpPr>
            <p:nvPr/>
          </p:nvGrpSpPr>
          <p:grpSpPr bwMode="auto">
            <a:xfrm>
              <a:off x="107504" y="4725144"/>
              <a:ext cx="2016224" cy="648072"/>
              <a:chOff x="5834911" y="4005064"/>
              <a:chExt cx="2016224" cy="648072"/>
            </a:xfrm>
          </p:grpSpPr>
          <p:sp>
            <p:nvSpPr>
              <p:cNvPr id="43" name="Oval 42"/>
              <p:cNvSpPr>
                <a:spLocks noChangeArrowheads="1"/>
              </p:cNvSpPr>
              <p:nvPr/>
            </p:nvSpPr>
            <p:spPr bwMode="auto">
              <a:xfrm>
                <a:off x="6228630" y="4004384"/>
                <a:ext cx="719173" cy="649320"/>
              </a:xfrm>
              <a:prstGeom prst="ellipse">
                <a:avLst/>
              </a:prstGeom>
              <a:solidFill>
                <a:srgbClr val="77933C"/>
              </a:soli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8458" name="TextBox 40"/>
              <p:cNvSpPr txBox="1">
                <a:spLocks noChangeArrowheads="1"/>
              </p:cNvSpPr>
              <p:nvPr/>
            </p:nvSpPr>
            <p:spPr bwMode="auto">
              <a:xfrm>
                <a:off x="5834911" y="4149080"/>
                <a:ext cx="201622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800" b="1"/>
                  <a:t>Induced FoxP3 T</a:t>
                </a:r>
                <a:r>
                  <a:rPr lang="en-US" altLang="en-US" sz="1800" b="1" baseline="-25000"/>
                  <a:t>Reg</a:t>
                </a:r>
              </a:p>
            </p:txBody>
          </p:sp>
        </p:grpSp>
        <p:sp>
          <p:nvSpPr>
            <p:cNvPr id="18453" name="TextBox 43"/>
            <p:cNvSpPr txBox="1">
              <a:spLocks noChangeArrowheads="1"/>
            </p:cNvSpPr>
            <p:nvPr/>
          </p:nvSpPr>
          <p:spPr bwMode="auto">
            <a:xfrm>
              <a:off x="2228969" y="4792796"/>
              <a:ext cx="1368152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300"/>
                <a:t>Il-2, RA, TGF-β</a:t>
              </a:r>
            </a:p>
          </p:txBody>
        </p:sp>
        <p:sp>
          <p:nvSpPr>
            <p:cNvPr id="18454" name="TextBox 72"/>
            <p:cNvSpPr txBox="1">
              <a:spLocks noChangeArrowheads="1"/>
            </p:cNvSpPr>
            <p:nvPr/>
          </p:nvSpPr>
          <p:spPr bwMode="auto">
            <a:xfrm>
              <a:off x="3419872" y="4077072"/>
              <a:ext cx="708779" cy="291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300"/>
                <a:t>CD25</a:t>
              </a:r>
              <a:r>
                <a:rPr lang="en-US" altLang="en-US" sz="1300" baseline="30000"/>
                <a:t>-</a:t>
              </a:r>
              <a:endParaRPr lang="en-US" altLang="en-US" sz="1300"/>
            </a:p>
          </p:txBody>
        </p:sp>
        <p:sp>
          <p:nvSpPr>
            <p:cNvPr id="18455" name="TextBox 73"/>
            <p:cNvSpPr txBox="1">
              <a:spLocks noChangeArrowheads="1"/>
            </p:cNvSpPr>
            <p:nvPr/>
          </p:nvSpPr>
          <p:spPr bwMode="auto">
            <a:xfrm>
              <a:off x="5375389" y="3137588"/>
              <a:ext cx="708779" cy="291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300"/>
                <a:t>CD25</a:t>
              </a:r>
              <a:r>
                <a:rPr lang="en-US" altLang="en-US" sz="1300" baseline="30000"/>
                <a:t>+</a:t>
              </a:r>
              <a:endParaRPr lang="en-US" altLang="en-US" sz="1300"/>
            </a:p>
          </p:txBody>
        </p:sp>
        <p:cxnSp>
          <p:nvCxnSpPr>
            <p:cNvPr id="79" name="Straight Arrow Connector 78"/>
            <p:cNvCxnSpPr>
              <a:cxnSpLocks noChangeShapeType="1"/>
            </p:cNvCxnSpPr>
            <p:nvPr/>
          </p:nvCxnSpPr>
          <p:spPr bwMode="auto">
            <a:xfrm>
              <a:off x="4571773" y="5084845"/>
              <a:ext cx="863642" cy="0"/>
            </a:xfrm>
            <a:prstGeom prst="straightConnector1">
              <a:avLst/>
            </a:prstGeom>
            <a:noFill/>
            <a:ln w="25400">
              <a:solidFill>
                <a:srgbClr val="595959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798638" y="341313"/>
            <a:ext cx="6851650" cy="1143000"/>
          </a:xfrm>
        </p:spPr>
        <p:txBody>
          <a:bodyPr/>
          <a:lstStyle/>
          <a:p>
            <a:pPr eaLnBrk="1" hangingPunct="1"/>
            <a:r>
              <a:rPr lang="en-GB" altLang="en-US" sz="2600" b="1" smtClean="0"/>
              <a:t>Modulation of T cell response by</a:t>
            </a:r>
            <a:br>
              <a:rPr lang="en-GB" altLang="en-US" sz="2600" b="1" smtClean="0"/>
            </a:br>
            <a:r>
              <a:rPr lang="en-GB" altLang="en-US" sz="2600" b="1" smtClean="0"/>
              <a:t>T</a:t>
            </a:r>
            <a:r>
              <a:rPr lang="en-GB" altLang="en-US" sz="2600" b="1" baseline="-25000" smtClean="0"/>
              <a:t>REG</a:t>
            </a:r>
            <a:r>
              <a:rPr lang="en-GB" altLang="en-US" sz="2600" b="1" smtClean="0"/>
              <a:t> upon Infection</a:t>
            </a:r>
          </a:p>
        </p:txBody>
      </p:sp>
      <p:pic>
        <p:nvPicPr>
          <p:cNvPr id="20482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41313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7038975" y="6381750"/>
            <a:ext cx="1792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altLang="en-US" sz="1800">
                <a:solidFill>
                  <a:srgbClr val="A6A6A6"/>
                </a:solidFill>
                <a:cs typeface="Arial" pitchFamily="34" charset="0"/>
              </a:rPr>
              <a:t>José Pedro Lopes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7236296" y="1772816"/>
            <a:ext cx="360040" cy="4248472"/>
            <a:chOff x="5432614" y="2453240"/>
            <a:chExt cx="327520" cy="3275842"/>
          </a:xfrm>
          <a:solidFill>
            <a:srgbClr val="A6A6A6"/>
          </a:solidFill>
        </p:grpSpPr>
        <p:sp>
          <p:nvSpPr>
            <p:cNvPr id="55" name="Snip and Round Single Corner Rectangle 54"/>
            <p:cNvSpPr/>
            <p:nvPr/>
          </p:nvSpPr>
          <p:spPr>
            <a:xfrm rot="16200000">
              <a:off x="5390681" y="5359630"/>
              <a:ext cx="411385" cy="327520"/>
            </a:xfrm>
            <a:prstGeom prst="snip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Snip and Round Single Corner Rectangle 55"/>
            <p:cNvSpPr/>
            <p:nvPr/>
          </p:nvSpPr>
          <p:spPr>
            <a:xfrm rot="16200000">
              <a:off x="5390681" y="4948246"/>
              <a:ext cx="411385" cy="327520"/>
            </a:xfrm>
            <a:prstGeom prst="snip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Snip and Round Single Corner Rectangle 56"/>
            <p:cNvSpPr/>
            <p:nvPr/>
          </p:nvSpPr>
          <p:spPr>
            <a:xfrm rot="16200000">
              <a:off x="5390681" y="4536861"/>
              <a:ext cx="411385" cy="327520"/>
            </a:xfrm>
            <a:prstGeom prst="snip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Snip and Round Single Corner Rectangle 57"/>
            <p:cNvSpPr/>
            <p:nvPr/>
          </p:nvSpPr>
          <p:spPr>
            <a:xfrm rot="16200000">
              <a:off x="5390681" y="4125476"/>
              <a:ext cx="411385" cy="327520"/>
            </a:xfrm>
            <a:prstGeom prst="snip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Snip and Round Single Corner Rectangle 58"/>
            <p:cNvSpPr/>
            <p:nvPr/>
          </p:nvSpPr>
          <p:spPr>
            <a:xfrm rot="16200000">
              <a:off x="5390681" y="3729328"/>
              <a:ext cx="411385" cy="327520"/>
            </a:xfrm>
            <a:prstGeom prst="snip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Snip and Round Single Corner Rectangle 59"/>
            <p:cNvSpPr/>
            <p:nvPr/>
          </p:nvSpPr>
          <p:spPr>
            <a:xfrm rot="16200000">
              <a:off x="5390681" y="3317944"/>
              <a:ext cx="411385" cy="327520"/>
            </a:xfrm>
            <a:prstGeom prst="snip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" name="Snip and Round Single Corner Rectangle 60"/>
            <p:cNvSpPr/>
            <p:nvPr/>
          </p:nvSpPr>
          <p:spPr>
            <a:xfrm rot="16200000">
              <a:off x="5390681" y="2906558"/>
              <a:ext cx="411385" cy="327520"/>
            </a:xfrm>
            <a:prstGeom prst="snip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" name="Snip and Round Single Corner Rectangle 61"/>
            <p:cNvSpPr/>
            <p:nvPr/>
          </p:nvSpPr>
          <p:spPr>
            <a:xfrm rot="16200000">
              <a:off x="5390681" y="2495173"/>
              <a:ext cx="411385" cy="327520"/>
            </a:xfrm>
            <a:prstGeom prst="snip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63" name="Group 62"/>
            <p:cNvGrpSpPr/>
            <p:nvPr/>
          </p:nvGrpSpPr>
          <p:grpSpPr>
            <a:xfrm rot="16200000">
              <a:off x="4071723" y="4046370"/>
              <a:ext cx="3103886" cy="109174"/>
              <a:chOff x="1907704" y="2132856"/>
              <a:chExt cx="1629895" cy="72008"/>
            </a:xfrm>
            <a:grpFill/>
          </p:grpSpPr>
          <p:sp>
            <p:nvSpPr>
              <p:cNvPr id="64" name="Oval 63"/>
              <p:cNvSpPr/>
              <p:nvPr/>
            </p:nvSpPr>
            <p:spPr>
              <a:xfrm>
                <a:off x="1907704" y="2132856"/>
                <a:ext cx="45719" cy="72008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123728" y="2132856"/>
                <a:ext cx="45719" cy="72008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2339752" y="2132856"/>
                <a:ext cx="45719" cy="72008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2555776" y="2132856"/>
                <a:ext cx="45719" cy="72008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2843808" y="2132856"/>
                <a:ext cx="45719" cy="72008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3059832" y="2132856"/>
                <a:ext cx="45719" cy="72008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3275856" y="2132856"/>
                <a:ext cx="45719" cy="72008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3491880" y="2132856"/>
                <a:ext cx="45719" cy="72008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20485" name="Group 4096"/>
          <p:cNvGrpSpPr>
            <a:grpSpLocks/>
          </p:cNvGrpSpPr>
          <p:nvPr/>
        </p:nvGrpSpPr>
        <p:grpSpPr bwMode="auto">
          <a:xfrm>
            <a:off x="130175" y="1773238"/>
            <a:ext cx="1417638" cy="4248150"/>
            <a:chOff x="353687" y="1844824"/>
            <a:chExt cx="1417784" cy="4248371"/>
          </a:xfrm>
        </p:grpSpPr>
        <p:sp>
          <p:nvSpPr>
            <p:cNvPr id="3" name="Sun 2"/>
            <p:cNvSpPr>
              <a:spLocks noChangeArrowheads="1"/>
            </p:cNvSpPr>
            <p:nvPr/>
          </p:nvSpPr>
          <p:spPr bwMode="auto">
            <a:xfrm rot="-5400000">
              <a:off x="622805" y="5557380"/>
              <a:ext cx="328629" cy="206396"/>
            </a:xfrm>
            <a:prstGeom prst="sun">
              <a:avLst>
                <a:gd name="adj" fmla="val 25000"/>
              </a:avLst>
            </a:prstGeom>
            <a:solidFill>
              <a:srgbClr val="C0504D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Sun 14"/>
            <p:cNvSpPr>
              <a:spLocks noChangeArrowheads="1"/>
            </p:cNvSpPr>
            <p:nvPr/>
          </p:nvSpPr>
          <p:spPr bwMode="auto">
            <a:xfrm rot="-5400000">
              <a:off x="842696" y="5208906"/>
              <a:ext cx="328630" cy="207984"/>
            </a:xfrm>
            <a:prstGeom prst="sun">
              <a:avLst>
                <a:gd name="adj" fmla="val 25000"/>
              </a:avLst>
            </a:prstGeom>
            <a:solidFill>
              <a:srgbClr val="C0504D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6" name="Sun 15"/>
            <p:cNvSpPr>
              <a:spLocks noChangeArrowheads="1"/>
            </p:cNvSpPr>
            <p:nvPr/>
          </p:nvSpPr>
          <p:spPr bwMode="auto">
            <a:xfrm rot="-5400000">
              <a:off x="933987" y="2909292"/>
              <a:ext cx="328629" cy="206396"/>
            </a:xfrm>
            <a:prstGeom prst="sun">
              <a:avLst>
                <a:gd name="adj" fmla="val 25000"/>
              </a:avLst>
            </a:prstGeom>
            <a:solidFill>
              <a:srgbClr val="C0504D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7" name="Sun 16"/>
            <p:cNvSpPr>
              <a:spLocks noChangeArrowheads="1"/>
            </p:cNvSpPr>
            <p:nvPr/>
          </p:nvSpPr>
          <p:spPr bwMode="auto">
            <a:xfrm rot="-5400000">
              <a:off x="829994" y="4551647"/>
              <a:ext cx="328630" cy="207984"/>
            </a:xfrm>
            <a:prstGeom prst="sun">
              <a:avLst>
                <a:gd name="adj" fmla="val 25000"/>
              </a:avLst>
            </a:prstGeom>
            <a:solidFill>
              <a:srgbClr val="C0504D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8" name="Sun 17"/>
            <p:cNvSpPr>
              <a:spLocks noChangeArrowheads="1"/>
            </p:cNvSpPr>
            <p:nvPr/>
          </p:nvSpPr>
          <p:spPr bwMode="auto">
            <a:xfrm rot="-5400000">
              <a:off x="1141177" y="4223016"/>
              <a:ext cx="328629" cy="207984"/>
            </a:xfrm>
            <a:prstGeom prst="sun">
              <a:avLst>
                <a:gd name="adj" fmla="val 25000"/>
              </a:avLst>
            </a:prstGeom>
            <a:solidFill>
              <a:srgbClr val="C0504D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588" name="TextBox 3"/>
            <p:cNvSpPr txBox="1">
              <a:spLocks noChangeArrowheads="1"/>
            </p:cNvSpPr>
            <p:nvPr/>
          </p:nvSpPr>
          <p:spPr bwMode="auto">
            <a:xfrm>
              <a:off x="353687" y="4112547"/>
              <a:ext cx="952170" cy="30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400"/>
                <a:t>pathogen</a:t>
              </a:r>
            </a:p>
          </p:txBody>
        </p:sp>
        <p:sp>
          <p:nvSpPr>
            <p:cNvPr id="80" name="Sun 79"/>
            <p:cNvSpPr>
              <a:spLocks noChangeArrowheads="1"/>
            </p:cNvSpPr>
            <p:nvPr/>
          </p:nvSpPr>
          <p:spPr bwMode="auto">
            <a:xfrm rot="-5400000">
              <a:off x="1351543" y="3664981"/>
              <a:ext cx="328629" cy="206396"/>
            </a:xfrm>
            <a:prstGeom prst="sun">
              <a:avLst>
                <a:gd name="adj" fmla="val 25000"/>
              </a:avLst>
            </a:prstGeom>
            <a:solidFill>
              <a:srgbClr val="C0504D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1403648" y="1844824"/>
              <a:ext cx="367823" cy="4248371"/>
              <a:chOff x="5432614" y="2453240"/>
              <a:chExt cx="334600" cy="3275764"/>
            </a:xfrm>
            <a:solidFill>
              <a:schemeClr val="bg1">
                <a:lumMod val="65000"/>
              </a:schemeClr>
            </a:solidFill>
          </p:grpSpPr>
          <p:sp>
            <p:nvSpPr>
              <p:cNvPr id="83" name="Snip and Round Single Corner Rectangle 82"/>
              <p:cNvSpPr/>
              <p:nvPr/>
            </p:nvSpPr>
            <p:spPr>
              <a:xfrm rot="16200000">
                <a:off x="5397761" y="4526648"/>
                <a:ext cx="411385" cy="327520"/>
              </a:xfrm>
              <a:prstGeom prst="snipRoundRect">
                <a:avLst/>
              </a:prstGeom>
              <a:grpFill/>
              <a:ln>
                <a:prstDash val="dashDot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4" name="Snip and Round Single Corner Rectangle 83"/>
              <p:cNvSpPr/>
              <p:nvPr/>
            </p:nvSpPr>
            <p:spPr>
              <a:xfrm rot="16200000">
                <a:off x="5390681" y="4948246"/>
                <a:ext cx="411385" cy="327520"/>
              </a:xfrm>
              <a:prstGeom prst="snipRound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" name="Snip and Round Single Corner Rectangle 84"/>
              <p:cNvSpPr/>
              <p:nvPr/>
            </p:nvSpPr>
            <p:spPr>
              <a:xfrm rot="16200000">
                <a:off x="5390681" y="4105129"/>
                <a:ext cx="411385" cy="327520"/>
              </a:xfrm>
              <a:prstGeom prst="snipRound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6" name="Snip and Round Single Corner Rectangle 85"/>
              <p:cNvSpPr/>
              <p:nvPr/>
            </p:nvSpPr>
            <p:spPr>
              <a:xfrm rot="16200000">
                <a:off x="5390681" y="3305055"/>
                <a:ext cx="411385" cy="327520"/>
              </a:xfrm>
              <a:prstGeom prst="snipRound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8" name="Snip and Round Single Corner Rectangle 87"/>
              <p:cNvSpPr/>
              <p:nvPr/>
            </p:nvSpPr>
            <p:spPr>
              <a:xfrm rot="16200000">
                <a:off x="5390681" y="5359552"/>
                <a:ext cx="411385" cy="327520"/>
              </a:xfrm>
              <a:prstGeom prst="snipRound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9" name="Snip and Round Single Corner Rectangle 88"/>
              <p:cNvSpPr/>
              <p:nvPr/>
            </p:nvSpPr>
            <p:spPr>
              <a:xfrm rot="16200000">
                <a:off x="5390681" y="2906558"/>
                <a:ext cx="411385" cy="327520"/>
              </a:xfrm>
              <a:prstGeom prst="snipRound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0" name="Snip and Round Single Corner Rectangle 89"/>
              <p:cNvSpPr/>
              <p:nvPr/>
            </p:nvSpPr>
            <p:spPr>
              <a:xfrm rot="16200000">
                <a:off x="5390681" y="2495173"/>
                <a:ext cx="411385" cy="327520"/>
              </a:xfrm>
              <a:prstGeom prst="snipRound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 rot="16200000">
                <a:off x="4071723" y="4046370"/>
                <a:ext cx="3103886" cy="109174"/>
                <a:chOff x="1907704" y="2132856"/>
                <a:chExt cx="1629895" cy="72008"/>
              </a:xfrm>
              <a:grpFill/>
            </p:grpSpPr>
            <p:sp>
              <p:nvSpPr>
                <p:cNvPr id="92" name="Oval 91"/>
                <p:cNvSpPr/>
                <p:nvPr/>
              </p:nvSpPr>
              <p:spPr>
                <a:xfrm>
                  <a:off x="1907704" y="2132856"/>
                  <a:ext cx="45719" cy="72008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2123728" y="2132856"/>
                  <a:ext cx="45719" cy="72008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94" name="Oval 93"/>
                <p:cNvSpPr/>
                <p:nvPr/>
              </p:nvSpPr>
              <p:spPr>
                <a:xfrm>
                  <a:off x="2339752" y="2132856"/>
                  <a:ext cx="45719" cy="72008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95" name="Oval 94"/>
                <p:cNvSpPr/>
                <p:nvPr/>
              </p:nvSpPr>
              <p:spPr>
                <a:xfrm>
                  <a:off x="2555776" y="2132856"/>
                  <a:ext cx="45719" cy="72008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97" name="Oval 96"/>
                <p:cNvSpPr/>
                <p:nvPr/>
              </p:nvSpPr>
              <p:spPr>
                <a:xfrm>
                  <a:off x="3059832" y="2132856"/>
                  <a:ext cx="45719" cy="72008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98" name="Oval 97"/>
                <p:cNvSpPr/>
                <p:nvPr/>
              </p:nvSpPr>
              <p:spPr>
                <a:xfrm>
                  <a:off x="3275856" y="2132856"/>
                  <a:ext cx="45719" cy="72008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99" name="Oval 98"/>
                <p:cNvSpPr/>
                <p:nvPr/>
              </p:nvSpPr>
              <p:spPr>
                <a:xfrm>
                  <a:off x="3491880" y="2132856"/>
                  <a:ext cx="45719" cy="72008"/>
                </a:xfrm>
                <a:prstGeom prst="ellipse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102" name="Group 101"/>
          <p:cNvGrpSpPr/>
          <p:nvPr/>
        </p:nvGrpSpPr>
        <p:grpSpPr>
          <a:xfrm>
            <a:off x="8604448" y="1772816"/>
            <a:ext cx="360040" cy="4248472"/>
            <a:chOff x="5432614" y="2453240"/>
            <a:chExt cx="327520" cy="3275842"/>
          </a:xfrm>
          <a:solidFill>
            <a:srgbClr val="A6A6A6"/>
          </a:solidFill>
        </p:grpSpPr>
        <p:sp>
          <p:nvSpPr>
            <p:cNvPr id="103" name="Snip and Round Single Corner Rectangle 102"/>
            <p:cNvSpPr/>
            <p:nvPr/>
          </p:nvSpPr>
          <p:spPr>
            <a:xfrm rot="16200000">
              <a:off x="5390681" y="5359630"/>
              <a:ext cx="411385" cy="327520"/>
            </a:xfrm>
            <a:prstGeom prst="snip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4" name="Snip and Round Single Corner Rectangle 103"/>
            <p:cNvSpPr/>
            <p:nvPr/>
          </p:nvSpPr>
          <p:spPr>
            <a:xfrm rot="16200000">
              <a:off x="5390681" y="4948246"/>
              <a:ext cx="411385" cy="327520"/>
            </a:xfrm>
            <a:prstGeom prst="snip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5" name="Snip and Round Single Corner Rectangle 104"/>
            <p:cNvSpPr/>
            <p:nvPr/>
          </p:nvSpPr>
          <p:spPr>
            <a:xfrm rot="16200000">
              <a:off x="5390681" y="4536861"/>
              <a:ext cx="411385" cy="327520"/>
            </a:xfrm>
            <a:prstGeom prst="snip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6" name="Snip and Round Single Corner Rectangle 105"/>
            <p:cNvSpPr/>
            <p:nvPr/>
          </p:nvSpPr>
          <p:spPr>
            <a:xfrm rot="16200000">
              <a:off x="5390681" y="4125476"/>
              <a:ext cx="411385" cy="327520"/>
            </a:xfrm>
            <a:prstGeom prst="snip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7" name="Snip and Round Single Corner Rectangle 106"/>
            <p:cNvSpPr/>
            <p:nvPr/>
          </p:nvSpPr>
          <p:spPr>
            <a:xfrm rot="16200000">
              <a:off x="5390681" y="3729328"/>
              <a:ext cx="411385" cy="327520"/>
            </a:xfrm>
            <a:prstGeom prst="snip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8" name="Snip and Round Single Corner Rectangle 107"/>
            <p:cNvSpPr/>
            <p:nvPr/>
          </p:nvSpPr>
          <p:spPr>
            <a:xfrm rot="16200000">
              <a:off x="5390681" y="3317944"/>
              <a:ext cx="411385" cy="327520"/>
            </a:xfrm>
            <a:prstGeom prst="snip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9" name="Snip and Round Single Corner Rectangle 108"/>
            <p:cNvSpPr/>
            <p:nvPr/>
          </p:nvSpPr>
          <p:spPr>
            <a:xfrm rot="16200000">
              <a:off x="5390681" y="2906558"/>
              <a:ext cx="411385" cy="327520"/>
            </a:xfrm>
            <a:prstGeom prst="snip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0" name="Snip and Round Single Corner Rectangle 109"/>
            <p:cNvSpPr/>
            <p:nvPr/>
          </p:nvSpPr>
          <p:spPr>
            <a:xfrm rot="16200000">
              <a:off x="5390681" y="2495173"/>
              <a:ext cx="411385" cy="327520"/>
            </a:xfrm>
            <a:prstGeom prst="snipRound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11" name="Group 110"/>
            <p:cNvGrpSpPr/>
            <p:nvPr/>
          </p:nvGrpSpPr>
          <p:grpSpPr>
            <a:xfrm rot="16200000">
              <a:off x="4071723" y="4046370"/>
              <a:ext cx="3103886" cy="109174"/>
              <a:chOff x="1907704" y="2132856"/>
              <a:chExt cx="1629895" cy="72008"/>
            </a:xfrm>
            <a:grpFill/>
          </p:grpSpPr>
          <p:sp>
            <p:nvSpPr>
              <p:cNvPr id="112" name="Oval 111"/>
              <p:cNvSpPr/>
              <p:nvPr/>
            </p:nvSpPr>
            <p:spPr>
              <a:xfrm>
                <a:off x="1907704" y="2132856"/>
                <a:ext cx="45719" cy="72008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2123728" y="2132856"/>
                <a:ext cx="45719" cy="72008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2339752" y="2132856"/>
                <a:ext cx="45719" cy="72008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2555776" y="2132856"/>
                <a:ext cx="45719" cy="72008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2843808" y="2132856"/>
                <a:ext cx="45719" cy="72008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3059832" y="2132856"/>
                <a:ext cx="45719" cy="72008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3275856" y="2132856"/>
                <a:ext cx="45719" cy="72008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3491880" y="2132856"/>
                <a:ext cx="45719" cy="72008"/>
              </a:xfrm>
              <a:prstGeom prst="ellipse">
                <a:avLst/>
              </a:pr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4096" name="Rectangle 4095"/>
          <p:cNvSpPr>
            <a:spLocks noChangeArrowheads="1"/>
          </p:cNvSpPr>
          <p:nvPr/>
        </p:nvSpPr>
        <p:spPr bwMode="auto">
          <a:xfrm>
            <a:off x="7596188" y="1773238"/>
            <a:ext cx="1008062" cy="4248150"/>
          </a:xfrm>
          <a:prstGeom prst="rect">
            <a:avLst/>
          </a:prstGeom>
          <a:solidFill>
            <a:srgbClr val="D99694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20488" name="Group 4104"/>
          <p:cNvGrpSpPr>
            <a:grpSpLocks/>
          </p:cNvGrpSpPr>
          <p:nvPr/>
        </p:nvGrpSpPr>
        <p:grpSpPr bwMode="auto">
          <a:xfrm>
            <a:off x="7845425" y="3721100"/>
            <a:ext cx="490538" cy="576263"/>
            <a:chOff x="7884369" y="2492895"/>
            <a:chExt cx="491279" cy="576064"/>
          </a:xfrm>
        </p:grpSpPr>
        <p:sp>
          <p:nvSpPr>
            <p:cNvPr id="122" name="Oval 121"/>
            <p:cNvSpPr>
              <a:spLocks noChangeArrowheads="1"/>
            </p:cNvSpPr>
            <p:nvPr/>
          </p:nvSpPr>
          <p:spPr bwMode="auto">
            <a:xfrm rot="-5400000">
              <a:off x="7841976" y="2535288"/>
              <a:ext cx="576064" cy="491279"/>
            </a:xfrm>
            <a:prstGeom prst="ellipse">
              <a:avLst/>
            </a:prstGeom>
            <a:solidFill>
              <a:srgbClr val="C3D69B"/>
            </a:solidFill>
            <a:ln w="9525">
              <a:solidFill>
                <a:srgbClr val="C3D69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102" name="Oval 4101"/>
            <p:cNvSpPr>
              <a:spLocks noChangeArrowheads="1"/>
            </p:cNvSpPr>
            <p:nvPr/>
          </p:nvSpPr>
          <p:spPr bwMode="auto">
            <a:xfrm>
              <a:off x="7955915" y="2637308"/>
              <a:ext cx="46107" cy="46021"/>
            </a:xfrm>
            <a:prstGeom prst="ellipse">
              <a:avLst/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27" name="Oval 126"/>
            <p:cNvSpPr>
              <a:spLocks noChangeArrowheads="1"/>
            </p:cNvSpPr>
            <p:nvPr/>
          </p:nvSpPr>
          <p:spPr bwMode="auto">
            <a:xfrm>
              <a:off x="8108545" y="2519874"/>
              <a:ext cx="46107" cy="44435"/>
            </a:xfrm>
            <a:prstGeom prst="ellipse">
              <a:avLst/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28" name="Oval 127"/>
            <p:cNvSpPr>
              <a:spLocks noChangeArrowheads="1"/>
            </p:cNvSpPr>
            <p:nvPr/>
          </p:nvSpPr>
          <p:spPr bwMode="auto">
            <a:xfrm>
              <a:off x="8261175" y="2672221"/>
              <a:ext cx="46107" cy="44435"/>
            </a:xfrm>
            <a:prstGeom prst="ellipse">
              <a:avLst/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30" name="Oval 129"/>
            <p:cNvSpPr>
              <a:spLocks noChangeArrowheads="1"/>
            </p:cNvSpPr>
            <p:nvPr/>
          </p:nvSpPr>
          <p:spPr bwMode="auto">
            <a:xfrm>
              <a:off x="7911398" y="2789655"/>
              <a:ext cx="44517" cy="46021"/>
            </a:xfrm>
            <a:prstGeom prst="ellipse">
              <a:avLst/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31" name="Oval 130"/>
            <p:cNvSpPr>
              <a:spLocks noChangeArrowheads="1"/>
            </p:cNvSpPr>
            <p:nvPr/>
          </p:nvSpPr>
          <p:spPr bwMode="auto">
            <a:xfrm>
              <a:off x="8062438" y="2951525"/>
              <a:ext cx="46108" cy="46021"/>
            </a:xfrm>
            <a:prstGeom prst="ellipse">
              <a:avLst/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32" name="Oval 131"/>
            <p:cNvSpPr>
              <a:spLocks noChangeArrowheads="1"/>
            </p:cNvSpPr>
            <p:nvPr/>
          </p:nvSpPr>
          <p:spPr bwMode="auto">
            <a:xfrm>
              <a:off x="8199169" y="2924546"/>
              <a:ext cx="44517" cy="46022"/>
            </a:xfrm>
            <a:prstGeom prst="ellipse">
              <a:avLst/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34" name="Oval 133"/>
            <p:cNvSpPr>
              <a:spLocks noChangeArrowheads="1"/>
            </p:cNvSpPr>
            <p:nvPr/>
          </p:nvSpPr>
          <p:spPr bwMode="auto">
            <a:xfrm>
              <a:off x="7955915" y="2924546"/>
              <a:ext cx="46107" cy="46022"/>
            </a:xfrm>
            <a:prstGeom prst="ellipse">
              <a:avLst/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4104" name="Freeform 4103"/>
            <p:cNvSpPr>
              <a:spLocks/>
            </p:cNvSpPr>
            <p:nvPr/>
          </p:nvSpPr>
          <p:spPr bwMode="auto">
            <a:xfrm>
              <a:off x="8029050" y="2650004"/>
              <a:ext cx="209867" cy="249151"/>
            </a:xfrm>
            <a:custGeom>
              <a:avLst/>
              <a:gdLst>
                <a:gd name="T0" fmla="*/ 122778 w 210000"/>
                <a:gd name="T1" fmla="*/ 0 h 249766"/>
                <a:gd name="T2" fmla="*/ 122778 w 210000"/>
                <a:gd name="T3" fmla="*/ 0 h 249766"/>
                <a:gd name="T4" fmla="*/ 84750 w 210000"/>
                <a:gd name="T5" fmla="*/ 8403 h 249766"/>
                <a:gd name="T6" fmla="*/ 76302 w 210000"/>
                <a:gd name="T7" fmla="*/ 21010 h 249766"/>
                <a:gd name="T8" fmla="*/ 50950 w 210000"/>
                <a:gd name="T9" fmla="*/ 29414 h 249766"/>
                <a:gd name="T10" fmla="*/ 25598 w 210000"/>
                <a:gd name="T11" fmla="*/ 50426 h 249766"/>
                <a:gd name="T12" fmla="*/ 38274 w 210000"/>
                <a:gd name="T13" fmla="*/ 54627 h 249766"/>
                <a:gd name="T14" fmla="*/ 114329 w 210000"/>
                <a:gd name="T15" fmla="*/ 58829 h 249766"/>
                <a:gd name="T16" fmla="*/ 127004 w 210000"/>
                <a:gd name="T17" fmla="*/ 67234 h 249766"/>
                <a:gd name="T18" fmla="*/ 122778 w 210000"/>
                <a:gd name="T19" fmla="*/ 96648 h 249766"/>
                <a:gd name="T20" fmla="*/ 80526 w 210000"/>
                <a:gd name="T21" fmla="*/ 100851 h 249766"/>
                <a:gd name="T22" fmla="*/ 46722 w 210000"/>
                <a:gd name="T23" fmla="*/ 105053 h 249766"/>
                <a:gd name="T24" fmla="*/ 25598 w 210000"/>
                <a:gd name="T25" fmla="*/ 142872 h 249766"/>
                <a:gd name="T26" fmla="*/ 17146 w 210000"/>
                <a:gd name="T27" fmla="*/ 155478 h 249766"/>
                <a:gd name="T28" fmla="*/ 42498 w 210000"/>
                <a:gd name="T29" fmla="*/ 147074 h 249766"/>
                <a:gd name="T30" fmla="*/ 55174 w 210000"/>
                <a:gd name="T31" fmla="*/ 142872 h 249766"/>
                <a:gd name="T32" fmla="*/ 72074 w 210000"/>
                <a:gd name="T33" fmla="*/ 138671 h 249766"/>
                <a:gd name="T34" fmla="*/ 118554 w 210000"/>
                <a:gd name="T35" fmla="*/ 163882 h 249766"/>
                <a:gd name="T36" fmla="*/ 88978 w 210000"/>
                <a:gd name="T37" fmla="*/ 180692 h 249766"/>
                <a:gd name="T38" fmla="*/ 55174 w 210000"/>
                <a:gd name="T39" fmla="*/ 189096 h 249766"/>
                <a:gd name="T40" fmla="*/ 38274 w 210000"/>
                <a:gd name="T41" fmla="*/ 197499 h 249766"/>
                <a:gd name="T42" fmla="*/ 12922 w 210000"/>
                <a:gd name="T43" fmla="*/ 205904 h 249766"/>
                <a:gd name="T44" fmla="*/ 246 w 210000"/>
                <a:gd name="T45" fmla="*/ 231118 h 249766"/>
                <a:gd name="T46" fmla="*/ 12922 w 210000"/>
                <a:gd name="T47" fmla="*/ 239522 h 249766"/>
                <a:gd name="T48" fmla="*/ 38274 w 210000"/>
                <a:gd name="T49" fmla="*/ 247926 h 249766"/>
                <a:gd name="T50" fmla="*/ 135454 w 210000"/>
                <a:gd name="T51" fmla="*/ 243723 h 249766"/>
                <a:gd name="T52" fmla="*/ 148130 w 210000"/>
                <a:gd name="T53" fmla="*/ 235319 h 249766"/>
                <a:gd name="T54" fmla="*/ 160806 w 210000"/>
                <a:gd name="T55" fmla="*/ 231118 h 249766"/>
                <a:gd name="T56" fmla="*/ 173482 w 210000"/>
                <a:gd name="T57" fmla="*/ 218511 h 249766"/>
                <a:gd name="T58" fmla="*/ 190383 w 210000"/>
                <a:gd name="T59" fmla="*/ 189096 h 249766"/>
                <a:gd name="T60" fmla="*/ 203059 w 210000"/>
                <a:gd name="T61" fmla="*/ 176489 h 249766"/>
                <a:gd name="T62" fmla="*/ 203059 w 210000"/>
                <a:gd name="T63" fmla="*/ 88245 h 249766"/>
                <a:gd name="T64" fmla="*/ 173482 w 210000"/>
                <a:gd name="T65" fmla="*/ 58829 h 249766"/>
                <a:gd name="T66" fmla="*/ 160806 w 210000"/>
                <a:gd name="T67" fmla="*/ 50426 h 249766"/>
                <a:gd name="T68" fmla="*/ 127004 w 210000"/>
                <a:gd name="T69" fmla="*/ 12607 h 249766"/>
                <a:gd name="T70" fmla="*/ 122778 w 210000"/>
                <a:gd name="T71" fmla="*/ 0 h 249766"/>
                <a:gd name="T72" fmla="*/ 122778 w 210000"/>
                <a:gd name="T73" fmla="*/ 0 h 2497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10000" h="249766">
                  <a:moveTo>
                    <a:pt x="123012" y="0"/>
                  </a:moveTo>
                  <a:lnTo>
                    <a:pt x="123012" y="0"/>
                  </a:lnTo>
                  <a:cubicBezTo>
                    <a:pt x="110312" y="2822"/>
                    <a:pt x="96756" y="3083"/>
                    <a:pt x="84912" y="8466"/>
                  </a:cubicBezTo>
                  <a:cubicBezTo>
                    <a:pt x="80280" y="10571"/>
                    <a:pt x="80760" y="18469"/>
                    <a:pt x="76446" y="21166"/>
                  </a:cubicBezTo>
                  <a:cubicBezTo>
                    <a:pt x="68878" y="25896"/>
                    <a:pt x="51046" y="29633"/>
                    <a:pt x="51046" y="29633"/>
                  </a:cubicBezTo>
                  <a:cubicBezTo>
                    <a:pt x="47215" y="32187"/>
                    <a:pt x="25646" y="45368"/>
                    <a:pt x="25646" y="50800"/>
                  </a:cubicBezTo>
                  <a:cubicBezTo>
                    <a:pt x="25646" y="55262"/>
                    <a:pt x="33904" y="54610"/>
                    <a:pt x="38346" y="55033"/>
                  </a:cubicBezTo>
                  <a:cubicBezTo>
                    <a:pt x="63671" y="57445"/>
                    <a:pt x="89146" y="57855"/>
                    <a:pt x="114546" y="59266"/>
                  </a:cubicBezTo>
                  <a:cubicBezTo>
                    <a:pt x="118779" y="62088"/>
                    <a:pt x="124068" y="63760"/>
                    <a:pt x="127246" y="67733"/>
                  </a:cubicBezTo>
                  <a:cubicBezTo>
                    <a:pt x="132987" y="74910"/>
                    <a:pt x="134164" y="92719"/>
                    <a:pt x="123012" y="97366"/>
                  </a:cubicBezTo>
                  <a:cubicBezTo>
                    <a:pt x="109922" y="102820"/>
                    <a:pt x="94774" y="100034"/>
                    <a:pt x="80679" y="101600"/>
                  </a:cubicBezTo>
                  <a:cubicBezTo>
                    <a:pt x="69372" y="102856"/>
                    <a:pt x="58101" y="104422"/>
                    <a:pt x="46812" y="105833"/>
                  </a:cubicBezTo>
                  <a:cubicBezTo>
                    <a:pt x="39362" y="128186"/>
                    <a:pt x="45054" y="114821"/>
                    <a:pt x="25646" y="143933"/>
                  </a:cubicBezTo>
                  <a:cubicBezTo>
                    <a:pt x="22824" y="148166"/>
                    <a:pt x="12352" y="158242"/>
                    <a:pt x="17179" y="156633"/>
                  </a:cubicBezTo>
                  <a:lnTo>
                    <a:pt x="42579" y="148166"/>
                  </a:lnTo>
                  <a:cubicBezTo>
                    <a:pt x="46812" y="146755"/>
                    <a:pt x="50950" y="145015"/>
                    <a:pt x="55279" y="143933"/>
                  </a:cubicBezTo>
                  <a:lnTo>
                    <a:pt x="72212" y="139700"/>
                  </a:lnTo>
                  <a:cubicBezTo>
                    <a:pt x="104454" y="142387"/>
                    <a:pt x="137239" y="128179"/>
                    <a:pt x="118779" y="165100"/>
                  </a:cubicBezTo>
                  <a:cubicBezTo>
                    <a:pt x="111789" y="179081"/>
                    <a:pt x="102340" y="179101"/>
                    <a:pt x="89146" y="182033"/>
                  </a:cubicBezTo>
                  <a:cubicBezTo>
                    <a:pt x="75375" y="185093"/>
                    <a:pt x="67504" y="185260"/>
                    <a:pt x="55279" y="190500"/>
                  </a:cubicBezTo>
                  <a:cubicBezTo>
                    <a:pt x="49479" y="192986"/>
                    <a:pt x="44205" y="196622"/>
                    <a:pt x="38346" y="198966"/>
                  </a:cubicBezTo>
                  <a:cubicBezTo>
                    <a:pt x="30060" y="202281"/>
                    <a:pt x="12946" y="207433"/>
                    <a:pt x="12946" y="207433"/>
                  </a:cubicBezTo>
                  <a:cubicBezTo>
                    <a:pt x="11163" y="210108"/>
                    <a:pt x="-1945" y="227355"/>
                    <a:pt x="246" y="232833"/>
                  </a:cubicBezTo>
                  <a:cubicBezTo>
                    <a:pt x="2136" y="237557"/>
                    <a:pt x="8297" y="239234"/>
                    <a:pt x="12946" y="241300"/>
                  </a:cubicBezTo>
                  <a:cubicBezTo>
                    <a:pt x="21101" y="244925"/>
                    <a:pt x="38346" y="249766"/>
                    <a:pt x="38346" y="249766"/>
                  </a:cubicBezTo>
                  <a:cubicBezTo>
                    <a:pt x="70801" y="248355"/>
                    <a:pt x="103440" y="249257"/>
                    <a:pt x="135712" y="245533"/>
                  </a:cubicBezTo>
                  <a:cubicBezTo>
                    <a:pt x="140766" y="244950"/>
                    <a:pt x="143861" y="239341"/>
                    <a:pt x="148412" y="237066"/>
                  </a:cubicBezTo>
                  <a:cubicBezTo>
                    <a:pt x="152403" y="235070"/>
                    <a:pt x="156879" y="234244"/>
                    <a:pt x="161112" y="232833"/>
                  </a:cubicBezTo>
                  <a:cubicBezTo>
                    <a:pt x="165345" y="228600"/>
                    <a:pt x="169979" y="224732"/>
                    <a:pt x="173812" y="220133"/>
                  </a:cubicBezTo>
                  <a:cubicBezTo>
                    <a:pt x="193811" y="196135"/>
                    <a:pt x="170042" y="219485"/>
                    <a:pt x="190746" y="190500"/>
                  </a:cubicBezTo>
                  <a:cubicBezTo>
                    <a:pt x="194226" y="185628"/>
                    <a:pt x="199213" y="182033"/>
                    <a:pt x="203446" y="177800"/>
                  </a:cubicBezTo>
                  <a:cubicBezTo>
                    <a:pt x="210277" y="143640"/>
                    <a:pt x="213906" y="134922"/>
                    <a:pt x="203446" y="88900"/>
                  </a:cubicBezTo>
                  <a:cubicBezTo>
                    <a:pt x="196292" y="57422"/>
                    <a:pt x="190791" y="67756"/>
                    <a:pt x="173812" y="59266"/>
                  </a:cubicBezTo>
                  <a:cubicBezTo>
                    <a:pt x="169261" y="56991"/>
                    <a:pt x="164915" y="54180"/>
                    <a:pt x="161112" y="50800"/>
                  </a:cubicBezTo>
                  <a:cubicBezTo>
                    <a:pt x="151010" y="41821"/>
                    <a:pt x="134324" y="26857"/>
                    <a:pt x="127246" y="12700"/>
                  </a:cubicBezTo>
                  <a:cubicBezTo>
                    <a:pt x="125250" y="8709"/>
                    <a:pt x="125800" y="3485"/>
                    <a:pt x="123012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 cap="flat" cmpd="sng">
              <a:solidFill>
                <a:srgbClr val="4A7EBB"/>
              </a:solidFill>
              <a:prstDash val="solid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endParaRPr lang="en-GB"/>
            </a:p>
          </p:txBody>
        </p:sp>
      </p:grpSp>
      <p:grpSp>
        <p:nvGrpSpPr>
          <p:cNvPr id="20489" name="Group 137"/>
          <p:cNvGrpSpPr>
            <a:grpSpLocks/>
          </p:cNvGrpSpPr>
          <p:nvPr/>
        </p:nvGrpSpPr>
        <p:grpSpPr bwMode="auto">
          <a:xfrm rot="-5400000">
            <a:off x="7367587" y="2938463"/>
            <a:ext cx="277813" cy="827088"/>
            <a:chOff x="7884369" y="2492895"/>
            <a:chExt cx="491279" cy="576064"/>
          </a:xfrm>
        </p:grpSpPr>
        <p:sp>
          <p:nvSpPr>
            <p:cNvPr id="139" name="Oval 138"/>
            <p:cNvSpPr>
              <a:spLocks noChangeArrowheads="1"/>
            </p:cNvSpPr>
            <p:nvPr/>
          </p:nvSpPr>
          <p:spPr bwMode="auto">
            <a:xfrm rot="-5400000">
              <a:off x="7841977" y="2535288"/>
              <a:ext cx="576064" cy="491279"/>
            </a:xfrm>
            <a:prstGeom prst="ellipse">
              <a:avLst/>
            </a:prstGeom>
            <a:solidFill>
              <a:srgbClr val="C3D69B"/>
            </a:solidFill>
            <a:ln w="9525">
              <a:solidFill>
                <a:srgbClr val="C3D69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40" name="Oval 139"/>
            <p:cNvSpPr>
              <a:spLocks noChangeArrowheads="1"/>
            </p:cNvSpPr>
            <p:nvPr/>
          </p:nvSpPr>
          <p:spPr bwMode="auto">
            <a:xfrm>
              <a:off x="7929288" y="2626684"/>
              <a:ext cx="44917" cy="46439"/>
            </a:xfrm>
            <a:prstGeom prst="ellipse">
              <a:avLst/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41" name="Oval 140"/>
            <p:cNvSpPr>
              <a:spLocks noChangeArrowheads="1"/>
            </p:cNvSpPr>
            <p:nvPr/>
          </p:nvSpPr>
          <p:spPr bwMode="auto">
            <a:xfrm>
              <a:off x="8106149" y="2509481"/>
              <a:ext cx="44917" cy="45333"/>
            </a:xfrm>
            <a:prstGeom prst="ellipse">
              <a:avLst/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42" name="Oval 141"/>
            <p:cNvSpPr>
              <a:spLocks noChangeArrowheads="1"/>
            </p:cNvSpPr>
            <p:nvPr/>
          </p:nvSpPr>
          <p:spPr bwMode="auto">
            <a:xfrm>
              <a:off x="8285815" y="2662066"/>
              <a:ext cx="47723" cy="45333"/>
            </a:xfrm>
            <a:prstGeom prst="ellipse">
              <a:avLst/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43" name="Oval 142"/>
            <p:cNvSpPr>
              <a:spLocks noChangeArrowheads="1"/>
            </p:cNvSpPr>
            <p:nvPr/>
          </p:nvSpPr>
          <p:spPr bwMode="auto">
            <a:xfrm>
              <a:off x="7909636" y="2789219"/>
              <a:ext cx="47723" cy="45334"/>
            </a:xfrm>
            <a:prstGeom prst="ellipse">
              <a:avLst/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44" name="Oval 143"/>
            <p:cNvSpPr>
              <a:spLocks noChangeArrowheads="1"/>
            </p:cNvSpPr>
            <p:nvPr/>
          </p:nvSpPr>
          <p:spPr bwMode="auto">
            <a:xfrm>
              <a:off x="8035965" y="2951757"/>
              <a:ext cx="44917" cy="45333"/>
            </a:xfrm>
            <a:prstGeom prst="ellipse">
              <a:avLst/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45" name="Oval 144"/>
            <p:cNvSpPr>
              <a:spLocks noChangeArrowheads="1"/>
            </p:cNvSpPr>
            <p:nvPr/>
          </p:nvSpPr>
          <p:spPr bwMode="auto">
            <a:xfrm>
              <a:off x="8195982" y="2925220"/>
              <a:ext cx="44917" cy="45333"/>
            </a:xfrm>
            <a:prstGeom prst="ellipse">
              <a:avLst/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46" name="Oval 145"/>
            <p:cNvSpPr>
              <a:spLocks noChangeArrowheads="1"/>
            </p:cNvSpPr>
            <p:nvPr/>
          </p:nvSpPr>
          <p:spPr bwMode="auto">
            <a:xfrm>
              <a:off x="7929288" y="2925220"/>
              <a:ext cx="44917" cy="45333"/>
            </a:xfrm>
            <a:prstGeom prst="ellipse">
              <a:avLst/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auto">
            <a:xfrm>
              <a:off x="8052808" y="2639952"/>
              <a:ext cx="210549" cy="249886"/>
            </a:xfrm>
            <a:custGeom>
              <a:avLst/>
              <a:gdLst>
                <a:gd name="T0" fmla="*/ 123976 w 210000"/>
                <a:gd name="T1" fmla="*/ 0 h 249766"/>
                <a:gd name="T2" fmla="*/ 123976 w 210000"/>
                <a:gd name="T3" fmla="*/ 0 h 249766"/>
                <a:gd name="T4" fmla="*/ 85578 w 210000"/>
                <a:gd name="T5" fmla="*/ 8478 h 249766"/>
                <a:gd name="T6" fmla="*/ 77046 w 210000"/>
                <a:gd name="T7" fmla="*/ 21196 h 249766"/>
                <a:gd name="T8" fmla="*/ 51446 w 210000"/>
                <a:gd name="T9" fmla="*/ 29675 h 249766"/>
                <a:gd name="T10" fmla="*/ 25847 w 210000"/>
                <a:gd name="T11" fmla="*/ 50872 h 249766"/>
                <a:gd name="T12" fmla="*/ 38647 w 210000"/>
                <a:gd name="T13" fmla="*/ 55111 h 249766"/>
                <a:gd name="T14" fmla="*/ 115444 w 210000"/>
                <a:gd name="T15" fmla="*/ 59351 h 249766"/>
                <a:gd name="T16" fmla="*/ 128243 w 210000"/>
                <a:gd name="T17" fmla="*/ 67832 h 249766"/>
                <a:gd name="T18" fmla="*/ 123976 w 210000"/>
                <a:gd name="T19" fmla="*/ 97507 h 249766"/>
                <a:gd name="T20" fmla="*/ 81312 w 210000"/>
                <a:gd name="T21" fmla="*/ 101747 h 249766"/>
                <a:gd name="T22" fmla="*/ 47179 w 210000"/>
                <a:gd name="T23" fmla="*/ 105986 h 249766"/>
                <a:gd name="T24" fmla="*/ 25847 w 210000"/>
                <a:gd name="T25" fmla="*/ 144140 h 249766"/>
                <a:gd name="T26" fmla="*/ 17314 w 210000"/>
                <a:gd name="T27" fmla="*/ 156858 h 249766"/>
                <a:gd name="T28" fmla="*/ 42913 w 210000"/>
                <a:gd name="T29" fmla="*/ 148379 h 249766"/>
                <a:gd name="T30" fmla="*/ 55712 w 210000"/>
                <a:gd name="T31" fmla="*/ 144140 h 249766"/>
                <a:gd name="T32" fmla="*/ 72779 w 210000"/>
                <a:gd name="T33" fmla="*/ 139901 h 249766"/>
                <a:gd name="T34" fmla="*/ 119710 w 210000"/>
                <a:gd name="T35" fmla="*/ 165337 h 249766"/>
                <a:gd name="T36" fmla="*/ 89845 w 210000"/>
                <a:gd name="T37" fmla="*/ 182295 h 249766"/>
                <a:gd name="T38" fmla="*/ 55712 w 210000"/>
                <a:gd name="T39" fmla="*/ 190776 h 249766"/>
                <a:gd name="T40" fmla="*/ 38647 w 210000"/>
                <a:gd name="T41" fmla="*/ 199254 h 249766"/>
                <a:gd name="T42" fmla="*/ 13048 w 210000"/>
                <a:gd name="T43" fmla="*/ 207733 h 249766"/>
                <a:gd name="T44" fmla="*/ 249 w 210000"/>
                <a:gd name="T45" fmla="*/ 233169 h 249766"/>
                <a:gd name="T46" fmla="*/ 13048 w 210000"/>
                <a:gd name="T47" fmla="*/ 241648 h 249766"/>
                <a:gd name="T48" fmla="*/ 38647 w 210000"/>
                <a:gd name="T49" fmla="*/ 250126 h 249766"/>
                <a:gd name="T50" fmla="*/ 136776 w 210000"/>
                <a:gd name="T51" fmla="*/ 245887 h 249766"/>
                <a:gd name="T52" fmla="*/ 149577 w 210000"/>
                <a:gd name="T53" fmla="*/ 237408 h 249766"/>
                <a:gd name="T54" fmla="*/ 162376 w 210000"/>
                <a:gd name="T55" fmla="*/ 233169 h 249766"/>
                <a:gd name="T56" fmla="*/ 175176 w 210000"/>
                <a:gd name="T57" fmla="*/ 220451 h 249766"/>
                <a:gd name="T58" fmla="*/ 192242 w 210000"/>
                <a:gd name="T59" fmla="*/ 190776 h 249766"/>
                <a:gd name="T60" fmla="*/ 205042 w 210000"/>
                <a:gd name="T61" fmla="*/ 178056 h 249766"/>
                <a:gd name="T62" fmla="*/ 205042 w 210000"/>
                <a:gd name="T63" fmla="*/ 89029 h 249766"/>
                <a:gd name="T64" fmla="*/ 175176 w 210000"/>
                <a:gd name="T65" fmla="*/ 59351 h 249766"/>
                <a:gd name="T66" fmla="*/ 162376 w 210000"/>
                <a:gd name="T67" fmla="*/ 50872 h 249766"/>
                <a:gd name="T68" fmla="*/ 128243 w 210000"/>
                <a:gd name="T69" fmla="*/ 12718 h 249766"/>
                <a:gd name="T70" fmla="*/ 123976 w 210000"/>
                <a:gd name="T71" fmla="*/ 0 h 249766"/>
                <a:gd name="T72" fmla="*/ 123976 w 210000"/>
                <a:gd name="T73" fmla="*/ 0 h 2497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10000" h="249766">
                  <a:moveTo>
                    <a:pt x="123012" y="0"/>
                  </a:moveTo>
                  <a:lnTo>
                    <a:pt x="123012" y="0"/>
                  </a:lnTo>
                  <a:cubicBezTo>
                    <a:pt x="110312" y="2822"/>
                    <a:pt x="96756" y="3083"/>
                    <a:pt x="84912" y="8466"/>
                  </a:cubicBezTo>
                  <a:cubicBezTo>
                    <a:pt x="80280" y="10571"/>
                    <a:pt x="80760" y="18469"/>
                    <a:pt x="76446" y="21166"/>
                  </a:cubicBezTo>
                  <a:cubicBezTo>
                    <a:pt x="68878" y="25896"/>
                    <a:pt x="51046" y="29633"/>
                    <a:pt x="51046" y="29633"/>
                  </a:cubicBezTo>
                  <a:cubicBezTo>
                    <a:pt x="47215" y="32187"/>
                    <a:pt x="25646" y="45368"/>
                    <a:pt x="25646" y="50800"/>
                  </a:cubicBezTo>
                  <a:cubicBezTo>
                    <a:pt x="25646" y="55262"/>
                    <a:pt x="33904" y="54610"/>
                    <a:pt x="38346" y="55033"/>
                  </a:cubicBezTo>
                  <a:cubicBezTo>
                    <a:pt x="63671" y="57445"/>
                    <a:pt x="89146" y="57855"/>
                    <a:pt x="114546" y="59266"/>
                  </a:cubicBezTo>
                  <a:cubicBezTo>
                    <a:pt x="118779" y="62088"/>
                    <a:pt x="124068" y="63760"/>
                    <a:pt x="127246" y="67733"/>
                  </a:cubicBezTo>
                  <a:cubicBezTo>
                    <a:pt x="132987" y="74910"/>
                    <a:pt x="134164" y="92719"/>
                    <a:pt x="123012" y="97366"/>
                  </a:cubicBezTo>
                  <a:cubicBezTo>
                    <a:pt x="109922" y="102820"/>
                    <a:pt x="94774" y="100034"/>
                    <a:pt x="80679" y="101600"/>
                  </a:cubicBezTo>
                  <a:cubicBezTo>
                    <a:pt x="69372" y="102856"/>
                    <a:pt x="58101" y="104422"/>
                    <a:pt x="46812" y="105833"/>
                  </a:cubicBezTo>
                  <a:cubicBezTo>
                    <a:pt x="39362" y="128186"/>
                    <a:pt x="45054" y="114821"/>
                    <a:pt x="25646" y="143933"/>
                  </a:cubicBezTo>
                  <a:cubicBezTo>
                    <a:pt x="22824" y="148166"/>
                    <a:pt x="12352" y="158242"/>
                    <a:pt x="17179" y="156633"/>
                  </a:cubicBezTo>
                  <a:lnTo>
                    <a:pt x="42579" y="148166"/>
                  </a:lnTo>
                  <a:cubicBezTo>
                    <a:pt x="46812" y="146755"/>
                    <a:pt x="50950" y="145015"/>
                    <a:pt x="55279" y="143933"/>
                  </a:cubicBezTo>
                  <a:lnTo>
                    <a:pt x="72212" y="139700"/>
                  </a:lnTo>
                  <a:cubicBezTo>
                    <a:pt x="104454" y="142387"/>
                    <a:pt x="137239" y="128179"/>
                    <a:pt x="118779" y="165100"/>
                  </a:cubicBezTo>
                  <a:cubicBezTo>
                    <a:pt x="111789" y="179081"/>
                    <a:pt x="102340" y="179101"/>
                    <a:pt x="89146" y="182033"/>
                  </a:cubicBezTo>
                  <a:cubicBezTo>
                    <a:pt x="75375" y="185093"/>
                    <a:pt x="67504" y="185260"/>
                    <a:pt x="55279" y="190500"/>
                  </a:cubicBezTo>
                  <a:cubicBezTo>
                    <a:pt x="49479" y="192986"/>
                    <a:pt x="44205" y="196622"/>
                    <a:pt x="38346" y="198966"/>
                  </a:cubicBezTo>
                  <a:cubicBezTo>
                    <a:pt x="30060" y="202281"/>
                    <a:pt x="12946" y="207433"/>
                    <a:pt x="12946" y="207433"/>
                  </a:cubicBezTo>
                  <a:cubicBezTo>
                    <a:pt x="11163" y="210108"/>
                    <a:pt x="-1945" y="227355"/>
                    <a:pt x="246" y="232833"/>
                  </a:cubicBezTo>
                  <a:cubicBezTo>
                    <a:pt x="2136" y="237557"/>
                    <a:pt x="8297" y="239234"/>
                    <a:pt x="12946" y="241300"/>
                  </a:cubicBezTo>
                  <a:cubicBezTo>
                    <a:pt x="21101" y="244925"/>
                    <a:pt x="38346" y="249766"/>
                    <a:pt x="38346" y="249766"/>
                  </a:cubicBezTo>
                  <a:cubicBezTo>
                    <a:pt x="70801" y="248355"/>
                    <a:pt x="103440" y="249257"/>
                    <a:pt x="135712" y="245533"/>
                  </a:cubicBezTo>
                  <a:cubicBezTo>
                    <a:pt x="140766" y="244950"/>
                    <a:pt x="143861" y="239341"/>
                    <a:pt x="148412" y="237066"/>
                  </a:cubicBezTo>
                  <a:cubicBezTo>
                    <a:pt x="152403" y="235070"/>
                    <a:pt x="156879" y="234244"/>
                    <a:pt x="161112" y="232833"/>
                  </a:cubicBezTo>
                  <a:cubicBezTo>
                    <a:pt x="165345" y="228600"/>
                    <a:pt x="169979" y="224732"/>
                    <a:pt x="173812" y="220133"/>
                  </a:cubicBezTo>
                  <a:cubicBezTo>
                    <a:pt x="193811" y="196135"/>
                    <a:pt x="170042" y="219485"/>
                    <a:pt x="190746" y="190500"/>
                  </a:cubicBezTo>
                  <a:cubicBezTo>
                    <a:pt x="194226" y="185628"/>
                    <a:pt x="199213" y="182033"/>
                    <a:pt x="203446" y="177800"/>
                  </a:cubicBezTo>
                  <a:cubicBezTo>
                    <a:pt x="210277" y="143640"/>
                    <a:pt x="213906" y="134922"/>
                    <a:pt x="203446" y="88900"/>
                  </a:cubicBezTo>
                  <a:cubicBezTo>
                    <a:pt x="196292" y="57422"/>
                    <a:pt x="190791" y="67756"/>
                    <a:pt x="173812" y="59266"/>
                  </a:cubicBezTo>
                  <a:cubicBezTo>
                    <a:pt x="169261" y="56991"/>
                    <a:pt x="164915" y="54180"/>
                    <a:pt x="161112" y="50800"/>
                  </a:cubicBezTo>
                  <a:cubicBezTo>
                    <a:pt x="151010" y="41821"/>
                    <a:pt x="134324" y="26857"/>
                    <a:pt x="127246" y="12700"/>
                  </a:cubicBezTo>
                  <a:cubicBezTo>
                    <a:pt x="125250" y="8709"/>
                    <a:pt x="125800" y="3485"/>
                    <a:pt x="123012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 cap="flat" cmpd="sng">
              <a:solidFill>
                <a:srgbClr val="4A7EBB"/>
              </a:solidFill>
              <a:prstDash val="solid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endParaRPr lang="en-GB"/>
            </a:p>
          </p:txBody>
        </p:sp>
      </p:grpSp>
      <p:sp>
        <p:nvSpPr>
          <p:cNvPr id="20490" name="TextBox 147"/>
          <p:cNvSpPr txBox="1">
            <a:spLocks noChangeArrowheads="1"/>
          </p:cNvSpPr>
          <p:nvPr/>
        </p:nvSpPr>
        <p:spPr bwMode="auto">
          <a:xfrm>
            <a:off x="7627938" y="4370388"/>
            <a:ext cx="11525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US" altLang="en-US" sz="1400" b="1"/>
              <a:t>Neutrophil</a:t>
            </a:r>
            <a:endParaRPr lang="en-US" altLang="en-US" sz="1400" b="1" baseline="-25000"/>
          </a:p>
        </p:txBody>
      </p:sp>
      <p:sp>
        <p:nvSpPr>
          <p:cNvPr id="19" name="Sun 18"/>
          <p:cNvSpPr>
            <a:spLocks noChangeArrowheads="1"/>
          </p:cNvSpPr>
          <p:nvPr/>
        </p:nvSpPr>
        <p:spPr bwMode="auto">
          <a:xfrm rot="-5400000">
            <a:off x="190501" y="2265362"/>
            <a:ext cx="328612" cy="207963"/>
          </a:xfrm>
          <a:prstGeom prst="sun">
            <a:avLst>
              <a:gd name="adj" fmla="val 25000"/>
            </a:avLst>
          </a:prstGeom>
          <a:solidFill>
            <a:srgbClr val="C0504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" name="Sun 19"/>
          <p:cNvSpPr>
            <a:spLocks noChangeArrowheads="1"/>
          </p:cNvSpPr>
          <p:nvPr/>
        </p:nvSpPr>
        <p:spPr bwMode="auto">
          <a:xfrm rot="-5400000">
            <a:off x="189706" y="4642644"/>
            <a:ext cx="328613" cy="206375"/>
          </a:xfrm>
          <a:prstGeom prst="sun">
            <a:avLst>
              <a:gd name="adj" fmla="val 25000"/>
            </a:avLst>
          </a:prstGeom>
          <a:solidFill>
            <a:srgbClr val="C0504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20493" name="Group 22631"/>
          <p:cNvGrpSpPr>
            <a:grpSpLocks/>
          </p:cNvGrpSpPr>
          <p:nvPr/>
        </p:nvGrpSpPr>
        <p:grpSpPr bwMode="auto">
          <a:xfrm>
            <a:off x="3133725" y="4652963"/>
            <a:ext cx="574675" cy="955675"/>
            <a:chOff x="2843808" y="5589240"/>
            <a:chExt cx="574675" cy="956047"/>
          </a:xfrm>
        </p:grpSpPr>
        <p:sp>
          <p:nvSpPr>
            <p:cNvPr id="20561" name="TextBox 41"/>
            <p:cNvSpPr txBox="1">
              <a:spLocks noChangeArrowheads="1"/>
            </p:cNvSpPr>
            <p:nvPr/>
          </p:nvSpPr>
          <p:spPr bwMode="auto">
            <a:xfrm>
              <a:off x="2843808" y="6237312"/>
              <a:ext cx="5746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400" b="1"/>
                <a:t>T</a:t>
              </a:r>
              <a:r>
                <a:rPr lang="en-US" altLang="en-US" sz="1400" b="1" baseline="-25000"/>
                <a:t>Reg</a:t>
              </a:r>
            </a:p>
          </p:txBody>
        </p:sp>
        <p:grpSp>
          <p:nvGrpSpPr>
            <p:cNvPr id="20562" name="Group 24"/>
            <p:cNvGrpSpPr>
              <a:grpSpLocks/>
            </p:cNvGrpSpPr>
            <p:nvPr/>
          </p:nvGrpSpPr>
          <p:grpSpPr bwMode="auto">
            <a:xfrm rot="-5400000">
              <a:off x="2894385" y="5610671"/>
              <a:ext cx="533400" cy="490538"/>
              <a:chOff x="2051720" y="3573016"/>
              <a:chExt cx="504056" cy="432048"/>
            </a:xfrm>
          </p:grpSpPr>
          <p:sp>
            <p:nvSpPr>
              <p:cNvPr id="23" name="Oval 22"/>
              <p:cNvSpPr>
                <a:spLocks noChangeArrowheads="1"/>
              </p:cNvSpPr>
              <p:nvPr/>
            </p:nvSpPr>
            <p:spPr bwMode="auto">
              <a:xfrm>
                <a:off x="2051524" y="3572514"/>
                <a:ext cx="504253" cy="432047"/>
              </a:xfrm>
              <a:prstGeom prst="ellipse">
                <a:avLst/>
              </a:prstGeom>
              <a:solidFill>
                <a:srgbClr val="C3D69B"/>
              </a:solidFill>
              <a:ln w="9525">
                <a:solidFill>
                  <a:srgbClr val="C3D69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4" name="Oval 23"/>
              <p:cNvSpPr>
                <a:spLocks noChangeArrowheads="1"/>
              </p:cNvSpPr>
              <p:nvPr/>
            </p:nvSpPr>
            <p:spPr bwMode="auto">
              <a:xfrm>
                <a:off x="2123560" y="3632637"/>
                <a:ext cx="288144" cy="288032"/>
              </a:xfrm>
              <a:prstGeom prst="ellipse">
                <a:avLst/>
              </a:prstGeom>
              <a:solidFill>
                <a:srgbClr val="4F6228"/>
              </a:solidFill>
              <a:ln w="9525">
                <a:solidFill>
                  <a:srgbClr val="4F6228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</p:grpSp>
      <p:sp>
        <p:nvSpPr>
          <p:cNvPr id="77" name="Sun 76"/>
          <p:cNvSpPr>
            <a:spLocks noChangeArrowheads="1"/>
          </p:cNvSpPr>
          <p:nvPr/>
        </p:nvSpPr>
        <p:spPr bwMode="auto">
          <a:xfrm rot="-5400000">
            <a:off x="190501" y="3633787"/>
            <a:ext cx="328612" cy="207963"/>
          </a:xfrm>
          <a:prstGeom prst="sun">
            <a:avLst>
              <a:gd name="adj" fmla="val 25000"/>
            </a:avLst>
          </a:prstGeom>
          <a:solidFill>
            <a:srgbClr val="C0504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8" name="Sun 77"/>
          <p:cNvSpPr>
            <a:spLocks noChangeArrowheads="1"/>
          </p:cNvSpPr>
          <p:nvPr/>
        </p:nvSpPr>
        <p:spPr bwMode="auto">
          <a:xfrm rot="-4579897">
            <a:off x="388144" y="2974182"/>
            <a:ext cx="231775" cy="166687"/>
          </a:xfrm>
          <a:prstGeom prst="sun">
            <a:avLst>
              <a:gd name="adj" fmla="val 25000"/>
            </a:avLst>
          </a:prstGeom>
          <a:solidFill>
            <a:srgbClr val="C0504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6" name="Sun 165"/>
          <p:cNvSpPr>
            <a:spLocks noChangeArrowheads="1"/>
          </p:cNvSpPr>
          <p:nvPr/>
        </p:nvSpPr>
        <p:spPr bwMode="auto">
          <a:xfrm rot="-5400000">
            <a:off x="1279526" y="4456112"/>
            <a:ext cx="328612" cy="207963"/>
          </a:xfrm>
          <a:prstGeom prst="sun">
            <a:avLst>
              <a:gd name="adj" fmla="val 25000"/>
            </a:avLst>
          </a:prstGeom>
          <a:solidFill>
            <a:srgbClr val="C0504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20497" name="Group 237"/>
          <p:cNvGrpSpPr>
            <a:grpSpLocks/>
          </p:cNvGrpSpPr>
          <p:nvPr/>
        </p:nvGrpSpPr>
        <p:grpSpPr bwMode="auto">
          <a:xfrm>
            <a:off x="4727575" y="3706813"/>
            <a:ext cx="2538413" cy="874712"/>
            <a:chOff x="4622277" y="2497446"/>
            <a:chExt cx="2537903" cy="875064"/>
          </a:xfrm>
        </p:grpSpPr>
        <p:grpSp>
          <p:nvGrpSpPr>
            <p:cNvPr id="39" name="Group 38"/>
            <p:cNvGrpSpPr/>
            <p:nvPr/>
          </p:nvGrpSpPr>
          <p:grpSpPr>
            <a:xfrm rot="16200000">
              <a:off x="4601278" y="2562633"/>
              <a:ext cx="533277" cy="491280"/>
              <a:chOff x="2051720" y="3573016"/>
              <a:chExt cx="504056" cy="432048"/>
            </a:xfrm>
            <a:solidFill>
              <a:schemeClr val="accent4"/>
            </a:solidFill>
          </p:grpSpPr>
          <p:sp>
            <p:nvSpPr>
              <p:cNvPr id="40" name="Oval 39"/>
              <p:cNvSpPr/>
              <p:nvPr/>
            </p:nvSpPr>
            <p:spPr>
              <a:xfrm>
                <a:off x="2051720" y="3573016"/>
                <a:ext cx="504056" cy="432048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123728" y="3645024"/>
                <a:ext cx="288032" cy="288032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0558" name="TextBox 41"/>
            <p:cNvSpPr txBox="1">
              <a:spLocks noChangeArrowheads="1"/>
            </p:cNvSpPr>
            <p:nvPr/>
          </p:nvSpPr>
          <p:spPr bwMode="auto">
            <a:xfrm>
              <a:off x="5031677" y="3064733"/>
              <a:ext cx="5756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400" b="1"/>
                <a:t>T</a:t>
              </a:r>
              <a:r>
                <a:rPr lang="en-US" altLang="en-US" sz="1400" b="1" baseline="-25000"/>
                <a:t>h1</a:t>
              </a:r>
            </a:p>
          </p:txBody>
        </p:sp>
        <p:sp>
          <p:nvSpPr>
            <p:cNvPr id="167" name="Tekstboks 111"/>
            <p:cNvSpPr txBox="1">
              <a:spLocks noChangeArrowheads="1"/>
            </p:cNvSpPr>
            <p:nvPr/>
          </p:nvSpPr>
          <p:spPr bwMode="auto">
            <a:xfrm>
              <a:off x="5720606" y="2497446"/>
              <a:ext cx="1439574" cy="86235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a-DK" sz="1000" dirty="0" err="1">
                  <a:solidFill>
                    <a:schemeClr val="dk1"/>
                  </a:solidFill>
                  <a:latin typeface="Arial"/>
                  <a:ea typeface="MS PGothic" charset="0"/>
                  <a:cs typeface="Arial"/>
                </a:rPr>
                <a:t>T</a:t>
              </a:r>
              <a:r>
                <a:rPr lang="da-DK" sz="1000" baseline="-25000" dirty="0" err="1">
                  <a:solidFill>
                    <a:schemeClr val="dk1"/>
                  </a:solidFill>
                  <a:latin typeface="Arial"/>
                  <a:ea typeface="MS PGothic" charset="0"/>
                  <a:cs typeface="Arial"/>
                </a:rPr>
                <a:t>Reg</a:t>
              </a:r>
              <a:r>
                <a:rPr lang="da-DK" sz="1000" dirty="0">
                  <a:solidFill>
                    <a:schemeClr val="dk1"/>
                  </a:solidFill>
                  <a:latin typeface="Arial"/>
                  <a:ea typeface="MS PGothic" charset="0"/>
                  <a:cs typeface="Arial"/>
                </a:rPr>
                <a:t> </a:t>
              </a:r>
              <a:r>
                <a:rPr lang="da-DK" sz="1000" dirty="0" err="1">
                  <a:solidFill>
                    <a:schemeClr val="dk1"/>
                  </a:solidFill>
                  <a:latin typeface="Arial"/>
                  <a:ea typeface="MS PGothic" charset="0"/>
                  <a:cs typeface="Arial"/>
                </a:rPr>
                <a:t>help</a:t>
              </a:r>
              <a:r>
                <a:rPr lang="da-DK" sz="1000" dirty="0">
                  <a:solidFill>
                    <a:schemeClr val="dk1"/>
                  </a:solidFill>
                  <a:latin typeface="Arial"/>
                  <a:ea typeface="MS PGothic" charset="0"/>
                  <a:cs typeface="Arial"/>
                </a:rPr>
                <a:t> to </a:t>
              </a:r>
              <a:r>
                <a:rPr lang="da-DK" sz="1000" dirty="0" err="1">
                  <a:solidFill>
                    <a:schemeClr val="dk1"/>
                  </a:solidFill>
                  <a:latin typeface="Arial"/>
                  <a:ea typeface="MS PGothic" charset="0"/>
                  <a:cs typeface="Arial"/>
                </a:rPr>
                <a:t>control</a:t>
              </a:r>
              <a:r>
                <a:rPr lang="da-DK" sz="1000" dirty="0">
                  <a:solidFill>
                    <a:schemeClr val="dk1"/>
                  </a:solidFill>
                  <a:latin typeface="Arial"/>
                  <a:ea typeface="MS PGothic" charset="0"/>
                  <a:cs typeface="Arial"/>
                </a:rPr>
                <a:t> </a:t>
              </a:r>
              <a:r>
                <a:rPr lang="da-DK" sz="1000" dirty="0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Th1-type excessive </a:t>
              </a:r>
              <a:r>
                <a:rPr lang="da-DK" sz="1000" dirty="0" err="1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response</a:t>
              </a:r>
              <a:r>
                <a:rPr lang="da-DK" sz="1000" dirty="0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 </a:t>
              </a:r>
              <a:r>
                <a:rPr lang="da-DK" sz="1000" dirty="0" err="1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e.g</a:t>
              </a:r>
              <a:r>
                <a:rPr lang="da-DK" sz="1000" dirty="0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 </a:t>
              </a:r>
              <a:r>
                <a:rPr lang="da-DK" sz="1000" dirty="0" err="1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infection</a:t>
              </a:r>
              <a:r>
                <a:rPr lang="da-DK" sz="1000" dirty="0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 </a:t>
              </a:r>
              <a:r>
                <a:rPr lang="da-DK" sz="1000" dirty="0" err="1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triggered</a:t>
              </a:r>
              <a:endParaRPr lang="da-DK" sz="1000" dirty="0">
                <a:solidFill>
                  <a:schemeClr val="dk1"/>
                </a:solidFill>
                <a:latin typeface="Arial"/>
                <a:ea typeface="+mn-ea"/>
                <a:cs typeface="Arial"/>
              </a:endParaRPr>
            </a:p>
            <a:p>
              <a:pPr>
                <a:defRPr/>
              </a:pPr>
              <a:r>
                <a:rPr lang="da-DK" sz="1000" dirty="0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 inflammation</a:t>
              </a:r>
            </a:p>
          </p:txBody>
        </p:sp>
        <p:cxnSp>
          <p:nvCxnSpPr>
            <p:cNvPr id="178" name="Straight Arrow Connector 177"/>
            <p:cNvCxnSpPr>
              <a:cxnSpLocks noChangeShapeType="1"/>
            </p:cNvCxnSpPr>
            <p:nvPr/>
          </p:nvCxnSpPr>
          <p:spPr bwMode="auto">
            <a:xfrm>
              <a:off x="5176204" y="2737254"/>
              <a:ext cx="539642" cy="6353"/>
            </a:xfrm>
            <a:prstGeom prst="straightConnector1">
              <a:avLst/>
            </a:prstGeom>
            <a:noFill/>
            <a:ln w="25400">
              <a:solidFill>
                <a:srgbClr val="595959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498" name="Group 236"/>
          <p:cNvGrpSpPr>
            <a:grpSpLocks/>
          </p:cNvGrpSpPr>
          <p:nvPr/>
        </p:nvGrpSpPr>
        <p:grpSpPr bwMode="auto">
          <a:xfrm>
            <a:off x="4673600" y="4606925"/>
            <a:ext cx="2635250" cy="909638"/>
            <a:chOff x="4600679" y="3488408"/>
            <a:chExt cx="2635617" cy="909841"/>
          </a:xfrm>
        </p:grpSpPr>
        <p:grpSp>
          <p:nvGrpSpPr>
            <p:cNvPr id="36" name="Group 35"/>
            <p:cNvGrpSpPr/>
            <p:nvPr/>
          </p:nvGrpSpPr>
          <p:grpSpPr>
            <a:xfrm rot="16200000">
              <a:off x="4579680" y="3509407"/>
              <a:ext cx="533277" cy="491280"/>
              <a:chOff x="2051720" y="3573016"/>
              <a:chExt cx="504056" cy="432048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37" name="Oval 36"/>
              <p:cNvSpPr/>
              <p:nvPr/>
            </p:nvSpPr>
            <p:spPr>
              <a:xfrm>
                <a:off x="2051720" y="3573016"/>
                <a:ext cx="504056" cy="432048"/>
              </a:xfrm>
              <a:prstGeom prst="ellips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2123728" y="3645024"/>
                <a:ext cx="288032" cy="288032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0554" name="TextBox 41"/>
            <p:cNvSpPr txBox="1">
              <a:spLocks noChangeArrowheads="1"/>
            </p:cNvSpPr>
            <p:nvPr/>
          </p:nvSpPr>
          <p:spPr bwMode="auto">
            <a:xfrm>
              <a:off x="5031677" y="4019239"/>
              <a:ext cx="5756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400" b="1"/>
                <a:t>T</a:t>
              </a:r>
              <a:r>
                <a:rPr lang="en-US" altLang="en-US" sz="1400" b="1" baseline="-25000"/>
                <a:t>h2</a:t>
              </a:r>
            </a:p>
          </p:txBody>
        </p:sp>
        <p:sp>
          <p:nvSpPr>
            <p:cNvPr id="168" name="Tekstboks 111"/>
            <p:cNvSpPr txBox="1">
              <a:spLocks noChangeArrowheads="1"/>
            </p:cNvSpPr>
            <p:nvPr/>
          </p:nvSpPr>
          <p:spPr bwMode="auto">
            <a:xfrm>
              <a:off x="5715259" y="3536044"/>
              <a:ext cx="1521037" cy="86220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a-DK" sz="1000" dirty="0" err="1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T</a:t>
              </a:r>
              <a:r>
                <a:rPr lang="da-DK" sz="1000" baseline="-25000" dirty="0" err="1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Reg</a:t>
              </a:r>
              <a:r>
                <a:rPr lang="da-DK" sz="1000" dirty="0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 </a:t>
              </a:r>
              <a:r>
                <a:rPr lang="da-DK" sz="1000" dirty="0" err="1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help</a:t>
              </a:r>
              <a:r>
                <a:rPr lang="da-DK" sz="1000" dirty="0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 to </a:t>
              </a:r>
              <a:r>
                <a:rPr lang="da-DK" sz="1000" dirty="0" err="1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control</a:t>
              </a:r>
              <a:r>
                <a:rPr lang="da-DK" sz="1000" dirty="0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 Th2-type excessive </a:t>
              </a:r>
              <a:r>
                <a:rPr lang="da-DK" sz="1000" dirty="0" err="1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response</a:t>
              </a:r>
              <a:r>
                <a:rPr lang="da-DK" sz="1000" dirty="0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 </a:t>
              </a:r>
              <a:r>
                <a:rPr lang="da-DK" sz="1000" dirty="0" err="1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e.g</a:t>
              </a:r>
              <a:r>
                <a:rPr lang="da-DK" sz="1000" dirty="0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 </a:t>
              </a:r>
              <a:r>
                <a:rPr lang="da-DK" sz="1000" dirty="0" err="1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pathogen</a:t>
              </a:r>
              <a:r>
                <a:rPr lang="da-DK" sz="1000" dirty="0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 </a:t>
              </a:r>
              <a:r>
                <a:rPr lang="da-DK" sz="1000" dirty="0" err="1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triggered</a:t>
              </a:r>
              <a:r>
                <a:rPr lang="da-DK" sz="1000" dirty="0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 </a:t>
              </a:r>
              <a:r>
                <a:rPr lang="da-DK" sz="1000" dirty="0" err="1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allergic</a:t>
              </a:r>
              <a:r>
                <a:rPr lang="da-DK" sz="1000" dirty="0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 reaction</a:t>
              </a:r>
            </a:p>
          </p:txBody>
        </p:sp>
        <p:cxnSp>
          <p:nvCxnSpPr>
            <p:cNvPr id="181" name="Straight Arrow Connector 180"/>
            <p:cNvCxnSpPr>
              <a:cxnSpLocks noChangeShapeType="1"/>
            </p:cNvCxnSpPr>
            <p:nvPr/>
          </p:nvCxnSpPr>
          <p:spPr bwMode="auto">
            <a:xfrm>
              <a:off x="5175434" y="3769459"/>
              <a:ext cx="539825" cy="0"/>
            </a:xfrm>
            <a:prstGeom prst="straightConnector1">
              <a:avLst/>
            </a:prstGeom>
            <a:noFill/>
            <a:ln w="25400">
              <a:solidFill>
                <a:srgbClr val="595959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499" name="Group 11"/>
          <p:cNvGrpSpPr>
            <a:grpSpLocks/>
          </p:cNvGrpSpPr>
          <p:nvPr/>
        </p:nvGrpSpPr>
        <p:grpSpPr bwMode="auto">
          <a:xfrm>
            <a:off x="1547813" y="4221163"/>
            <a:ext cx="1104900" cy="935037"/>
            <a:chOff x="1522413" y="5272088"/>
            <a:chExt cx="1104900" cy="935037"/>
          </a:xfrm>
        </p:grpSpPr>
        <p:sp>
          <p:nvSpPr>
            <p:cNvPr id="4101" name="Freeform 4100"/>
            <p:cNvSpPr/>
            <p:nvPr/>
          </p:nvSpPr>
          <p:spPr>
            <a:xfrm rot="16996762">
              <a:off x="1603376" y="5581650"/>
              <a:ext cx="196850" cy="269875"/>
            </a:xfrm>
            <a:custGeom>
              <a:avLst/>
              <a:gdLst>
                <a:gd name="connsiteX0" fmla="*/ 23854 w 278296"/>
                <a:gd name="connsiteY0" fmla="*/ 57 h 508940"/>
                <a:gd name="connsiteX1" fmla="*/ 15903 w 278296"/>
                <a:gd name="connsiteY1" fmla="*/ 39813 h 508940"/>
                <a:gd name="connsiteX2" fmla="*/ 0 w 278296"/>
                <a:gd name="connsiteY2" fmla="*/ 103424 h 508940"/>
                <a:gd name="connsiteX3" fmla="*/ 71562 w 278296"/>
                <a:gd name="connsiteY3" fmla="*/ 182937 h 508940"/>
                <a:gd name="connsiteX4" fmla="*/ 95416 w 278296"/>
                <a:gd name="connsiteY4" fmla="*/ 190888 h 508940"/>
                <a:gd name="connsiteX5" fmla="*/ 111319 w 278296"/>
                <a:gd name="connsiteY5" fmla="*/ 278352 h 508940"/>
                <a:gd name="connsiteX6" fmla="*/ 119270 w 278296"/>
                <a:gd name="connsiteY6" fmla="*/ 302206 h 508940"/>
                <a:gd name="connsiteX7" fmla="*/ 127221 w 278296"/>
                <a:gd name="connsiteY7" fmla="*/ 445330 h 508940"/>
                <a:gd name="connsiteX8" fmla="*/ 135173 w 278296"/>
                <a:gd name="connsiteY8" fmla="*/ 485086 h 508940"/>
                <a:gd name="connsiteX9" fmla="*/ 151075 w 278296"/>
                <a:gd name="connsiteY9" fmla="*/ 508940 h 508940"/>
                <a:gd name="connsiteX10" fmla="*/ 206734 w 278296"/>
                <a:gd name="connsiteY10" fmla="*/ 493038 h 508940"/>
                <a:gd name="connsiteX11" fmla="*/ 246491 w 278296"/>
                <a:gd name="connsiteY11" fmla="*/ 421476 h 508940"/>
                <a:gd name="connsiteX12" fmla="*/ 262393 w 278296"/>
                <a:gd name="connsiteY12" fmla="*/ 397622 h 508940"/>
                <a:gd name="connsiteX13" fmla="*/ 238539 w 278296"/>
                <a:gd name="connsiteY13" fmla="*/ 294255 h 508940"/>
                <a:gd name="connsiteX14" fmla="*/ 230588 w 278296"/>
                <a:gd name="connsiteY14" fmla="*/ 262450 h 508940"/>
                <a:gd name="connsiteX15" fmla="*/ 182880 w 278296"/>
                <a:gd name="connsiteY15" fmla="*/ 230645 h 508940"/>
                <a:gd name="connsiteX16" fmla="*/ 190832 w 278296"/>
                <a:gd name="connsiteY16" fmla="*/ 198839 h 508940"/>
                <a:gd name="connsiteX17" fmla="*/ 214686 w 278296"/>
                <a:gd name="connsiteY17" fmla="*/ 190888 h 508940"/>
                <a:gd name="connsiteX18" fmla="*/ 262393 w 278296"/>
                <a:gd name="connsiteY18" fmla="*/ 151132 h 508940"/>
                <a:gd name="connsiteX19" fmla="*/ 278296 w 278296"/>
                <a:gd name="connsiteY19" fmla="*/ 31862 h 508940"/>
                <a:gd name="connsiteX20" fmla="*/ 270345 w 278296"/>
                <a:gd name="connsiteY20" fmla="*/ 57 h 508940"/>
                <a:gd name="connsiteX21" fmla="*/ 198783 w 278296"/>
                <a:gd name="connsiteY21" fmla="*/ 31862 h 508940"/>
                <a:gd name="connsiteX22" fmla="*/ 190832 w 278296"/>
                <a:gd name="connsiteY22" fmla="*/ 55716 h 508940"/>
                <a:gd name="connsiteX23" fmla="*/ 182880 w 278296"/>
                <a:gd name="connsiteY23" fmla="*/ 151132 h 508940"/>
                <a:gd name="connsiteX24" fmla="*/ 135173 w 278296"/>
                <a:gd name="connsiteY24" fmla="*/ 135229 h 508940"/>
                <a:gd name="connsiteX25" fmla="*/ 111319 w 278296"/>
                <a:gd name="connsiteY25" fmla="*/ 119326 h 508940"/>
                <a:gd name="connsiteX26" fmla="*/ 87465 w 278296"/>
                <a:gd name="connsiteY26" fmla="*/ 111375 h 508940"/>
                <a:gd name="connsiteX27" fmla="*/ 79513 w 278296"/>
                <a:gd name="connsiteY27" fmla="*/ 87521 h 508940"/>
                <a:gd name="connsiteX28" fmla="*/ 71562 w 278296"/>
                <a:gd name="connsiteY28" fmla="*/ 31862 h 508940"/>
                <a:gd name="connsiteX29" fmla="*/ 23854 w 278296"/>
                <a:gd name="connsiteY29" fmla="*/ 57 h 508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78296" h="508940">
                  <a:moveTo>
                    <a:pt x="23854" y="57"/>
                  </a:moveTo>
                  <a:cubicBezTo>
                    <a:pt x="14577" y="1382"/>
                    <a:pt x="18942" y="26645"/>
                    <a:pt x="15903" y="39813"/>
                  </a:cubicBezTo>
                  <a:cubicBezTo>
                    <a:pt x="10988" y="61110"/>
                    <a:pt x="0" y="103424"/>
                    <a:pt x="0" y="103424"/>
                  </a:cubicBezTo>
                  <a:cubicBezTo>
                    <a:pt x="11329" y="228036"/>
                    <a:pt x="-22150" y="182937"/>
                    <a:pt x="71562" y="182937"/>
                  </a:cubicBezTo>
                  <a:cubicBezTo>
                    <a:pt x="79943" y="182937"/>
                    <a:pt x="87465" y="188238"/>
                    <a:pt x="95416" y="190888"/>
                  </a:cubicBezTo>
                  <a:cubicBezTo>
                    <a:pt x="113650" y="245594"/>
                    <a:pt x="93337" y="179453"/>
                    <a:pt x="111319" y="278352"/>
                  </a:cubicBezTo>
                  <a:cubicBezTo>
                    <a:pt x="112818" y="286598"/>
                    <a:pt x="116620" y="294255"/>
                    <a:pt x="119270" y="302206"/>
                  </a:cubicBezTo>
                  <a:cubicBezTo>
                    <a:pt x="121920" y="349914"/>
                    <a:pt x="123082" y="397728"/>
                    <a:pt x="127221" y="445330"/>
                  </a:cubicBezTo>
                  <a:cubicBezTo>
                    <a:pt x="128392" y="458794"/>
                    <a:pt x="130428" y="472432"/>
                    <a:pt x="135173" y="485086"/>
                  </a:cubicBezTo>
                  <a:cubicBezTo>
                    <a:pt x="138528" y="494034"/>
                    <a:pt x="145774" y="500989"/>
                    <a:pt x="151075" y="508940"/>
                  </a:cubicBezTo>
                  <a:cubicBezTo>
                    <a:pt x="151350" y="508871"/>
                    <a:pt x="202932" y="496840"/>
                    <a:pt x="206734" y="493038"/>
                  </a:cubicBezTo>
                  <a:cubicBezTo>
                    <a:pt x="256869" y="442903"/>
                    <a:pt x="226495" y="461468"/>
                    <a:pt x="246491" y="421476"/>
                  </a:cubicBezTo>
                  <a:cubicBezTo>
                    <a:pt x="250765" y="412929"/>
                    <a:pt x="257092" y="405573"/>
                    <a:pt x="262393" y="397622"/>
                  </a:cubicBezTo>
                  <a:cubicBezTo>
                    <a:pt x="243935" y="268411"/>
                    <a:pt x="267646" y="410688"/>
                    <a:pt x="238539" y="294255"/>
                  </a:cubicBezTo>
                  <a:cubicBezTo>
                    <a:pt x="235889" y="283653"/>
                    <a:pt x="237784" y="270674"/>
                    <a:pt x="230588" y="262450"/>
                  </a:cubicBezTo>
                  <a:cubicBezTo>
                    <a:pt x="218002" y="248066"/>
                    <a:pt x="182880" y="230645"/>
                    <a:pt x="182880" y="230645"/>
                  </a:cubicBezTo>
                  <a:cubicBezTo>
                    <a:pt x="185531" y="220043"/>
                    <a:pt x="184005" y="207373"/>
                    <a:pt x="190832" y="198839"/>
                  </a:cubicBezTo>
                  <a:cubicBezTo>
                    <a:pt x="196068" y="192294"/>
                    <a:pt x="207189" y="194636"/>
                    <a:pt x="214686" y="190888"/>
                  </a:cubicBezTo>
                  <a:cubicBezTo>
                    <a:pt x="236822" y="179820"/>
                    <a:pt x="244811" y="168713"/>
                    <a:pt x="262393" y="151132"/>
                  </a:cubicBezTo>
                  <a:cubicBezTo>
                    <a:pt x="278168" y="103812"/>
                    <a:pt x="278296" y="109692"/>
                    <a:pt x="278296" y="31862"/>
                  </a:cubicBezTo>
                  <a:cubicBezTo>
                    <a:pt x="278296" y="20934"/>
                    <a:pt x="272995" y="10659"/>
                    <a:pt x="270345" y="57"/>
                  </a:cubicBezTo>
                  <a:cubicBezTo>
                    <a:pt x="213571" y="18981"/>
                    <a:pt x="236584" y="6661"/>
                    <a:pt x="198783" y="31862"/>
                  </a:cubicBezTo>
                  <a:cubicBezTo>
                    <a:pt x="196133" y="39813"/>
                    <a:pt x="191940" y="47408"/>
                    <a:pt x="190832" y="55716"/>
                  </a:cubicBezTo>
                  <a:cubicBezTo>
                    <a:pt x="186614" y="87352"/>
                    <a:pt x="201182" y="124986"/>
                    <a:pt x="182880" y="151132"/>
                  </a:cubicBezTo>
                  <a:cubicBezTo>
                    <a:pt x="173267" y="164864"/>
                    <a:pt x="135173" y="135229"/>
                    <a:pt x="135173" y="135229"/>
                  </a:cubicBezTo>
                  <a:cubicBezTo>
                    <a:pt x="127222" y="129928"/>
                    <a:pt x="119866" y="123600"/>
                    <a:pt x="111319" y="119326"/>
                  </a:cubicBezTo>
                  <a:cubicBezTo>
                    <a:pt x="103822" y="115578"/>
                    <a:pt x="93392" y="117301"/>
                    <a:pt x="87465" y="111375"/>
                  </a:cubicBezTo>
                  <a:cubicBezTo>
                    <a:pt x="81538" y="105448"/>
                    <a:pt x="82164" y="95472"/>
                    <a:pt x="79513" y="87521"/>
                  </a:cubicBezTo>
                  <a:cubicBezTo>
                    <a:pt x="76863" y="68968"/>
                    <a:pt x="86555" y="43107"/>
                    <a:pt x="71562" y="31862"/>
                  </a:cubicBezTo>
                  <a:cubicBezTo>
                    <a:pt x="56569" y="20617"/>
                    <a:pt x="33131" y="-1268"/>
                    <a:pt x="23854" y="57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20547" name="Group 10"/>
            <p:cNvGrpSpPr>
              <a:grpSpLocks/>
            </p:cNvGrpSpPr>
            <p:nvPr/>
          </p:nvGrpSpPr>
          <p:grpSpPr bwMode="auto">
            <a:xfrm>
              <a:off x="1522413" y="5272088"/>
              <a:ext cx="1104900" cy="935037"/>
              <a:chOff x="1522413" y="5272088"/>
              <a:chExt cx="1104900" cy="935037"/>
            </a:xfrm>
          </p:grpSpPr>
          <p:grpSp>
            <p:nvGrpSpPr>
              <p:cNvPr id="20548" name="Group 11"/>
              <p:cNvGrpSpPr>
                <a:grpSpLocks/>
              </p:cNvGrpSpPr>
              <p:nvPr/>
            </p:nvGrpSpPr>
            <p:grpSpPr bwMode="auto">
              <a:xfrm>
                <a:off x="1763713" y="5272088"/>
                <a:ext cx="490537" cy="533400"/>
                <a:chOff x="1876054" y="5655847"/>
                <a:chExt cx="491280" cy="533277"/>
              </a:xfrm>
            </p:grpSpPr>
            <p:sp>
              <p:nvSpPr>
                <p:cNvPr id="163" name="Oval 162"/>
                <p:cNvSpPr>
                  <a:spLocks noChangeArrowheads="1"/>
                </p:cNvSpPr>
                <p:nvPr/>
              </p:nvSpPr>
              <p:spPr bwMode="auto">
                <a:xfrm rot="-5400000">
                  <a:off x="1855056" y="5676845"/>
                  <a:ext cx="533277" cy="491280"/>
                </a:xfrm>
                <a:prstGeom prst="ellipse">
                  <a:avLst/>
                </a:prstGeom>
                <a:solidFill>
                  <a:srgbClr val="C6D9F1"/>
                </a:solidFill>
                <a:ln w="9525">
                  <a:solidFill>
                    <a:srgbClr val="4A452A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8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  <p:sp>
              <p:nvSpPr>
                <p:cNvPr id="164" name="Oval 163"/>
                <p:cNvSpPr>
                  <a:spLocks noChangeArrowheads="1"/>
                </p:cNvSpPr>
                <p:nvPr/>
              </p:nvSpPr>
              <p:spPr bwMode="auto">
                <a:xfrm rot="-5400000">
                  <a:off x="1970125" y="5796816"/>
                  <a:ext cx="304730" cy="327520"/>
                </a:xfrm>
                <a:prstGeom prst="ellipse">
                  <a:avLst/>
                </a:prstGeom>
                <a:solidFill>
                  <a:srgbClr val="17375E"/>
                </a:solidFill>
                <a:ln w="9525">
                  <a:solidFill>
                    <a:srgbClr val="17375E"/>
                  </a:solidFill>
                  <a:round/>
                  <a:headEnd/>
                  <a:tailEnd/>
                </a:ln>
                <a:effectLst>
                  <a:outerShdw blurRad="40000" dist="23000" dir="5400000" rotWithShape="0">
                    <a:srgbClr val="808080">
                      <a:alpha val="34998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schemeClr val="lt1"/>
                    </a:solidFill>
                    <a:latin typeface="+mn-lt"/>
                    <a:ea typeface="+mn-ea"/>
                  </a:endParaRPr>
                </a:p>
              </p:txBody>
            </p:sp>
          </p:grpSp>
          <p:sp>
            <p:nvSpPr>
              <p:cNvPr id="20549" name="TextBox 41"/>
              <p:cNvSpPr txBox="1">
                <a:spLocks noChangeArrowheads="1"/>
              </p:cNvSpPr>
              <p:nvPr/>
            </p:nvSpPr>
            <p:spPr bwMode="auto">
              <a:xfrm>
                <a:off x="1682750" y="5899150"/>
                <a:ext cx="944563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400" b="1"/>
                  <a:t>CD8</a:t>
                </a:r>
                <a:r>
                  <a:rPr lang="en-US" altLang="en-US" sz="1400" b="1" baseline="30000"/>
                  <a:t>+</a:t>
                </a:r>
                <a:r>
                  <a:rPr lang="en-US" altLang="en-US" sz="1400" b="1"/>
                  <a:t> T</a:t>
                </a:r>
                <a:r>
                  <a:rPr lang="en-US" altLang="en-US" sz="1400" b="1" baseline="-25000"/>
                  <a:t>cell</a:t>
                </a:r>
              </a:p>
            </p:txBody>
          </p:sp>
          <p:sp>
            <p:nvSpPr>
              <p:cNvPr id="207" name="Freeform 206"/>
              <p:cNvSpPr/>
              <p:nvPr/>
            </p:nvSpPr>
            <p:spPr>
              <a:xfrm rot="3282073">
                <a:off x="1481932" y="5633244"/>
                <a:ext cx="196850" cy="115887"/>
              </a:xfrm>
              <a:custGeom>
                <a:avLst/>
                <a:gdLst>
                  <a:gd name="connsiteX0" fmla="*/ 16581 w 163876"/>
                  <a:gd name="connsiteY0" fmla="*/ 92 h 92646"/>
                  <a:gd name="connsiteX1" fmla="*/ 8831 w 163876"/>
                  <a:gd name="connsiteY1" fmla="*/ 34963 h 92646"/>
                  <a:gd name="connsiteX2" fmla="*/ 55326 w 163876"/>
                  <a:gd name="connsiteY2" fmla="*/ 31089 h 92646"/>
                  <a:gd name="connsiteX3" fmla="*/ 74699 w 163876"/>
                  <a:gd name="connsiteY3" fmla="*/ 27214 h 92646"/>
                  <a:gd name="connsiteX4" fmla="*/ 97947 w 163876"/>
                  <a:gd name="connsiteY4" fmla="*/ 11716 h 92646"/>
                  <a:gd name="connsiteX5" fmla="*/ 105696 w 163876"/>
                  <a:gd name="connsiteY5" fmla="*/ 92 h 92646"/>
                  <a:gd name="connsiteX6" fmla="*/ 109570 w 163876"/>
                  <a:gd name="connsiteY6" fmla="*/ 11716 h 92646"/>
                  <a:gd name="connsiteX7" fmla="*/ 105696 w 163876"/>
                  <a:gd name="connsiteY7" fmla="*/ 31089 h 92646"/>
                  <a:gd name="connsiteX8" fmla="*/ 94072 w 163876"/>
                  <a:gd name="connsiteY8" fmla="*/ 42713 h 92646"/>
                  <a:gd name="connsiteX9" fmla="*/ 86323 w 163876"/>
                  <a:gd name="connsiteY9" fmla="*/ 54336 h 92646"/>
                  <a:gd name="connsiteX10" fmla="*/ 90198 w 163876"/>
                  <a:gd name="connsiteY10" fmla="*/ 85333 h 92646"/>
                  <a:gd name="connsiteX11" fmla="*/ 136692 w 163876"/>
                  <a:gd name="connsiteY11" fmla="*/ 85333 h 92646"/>
                  <a:gd name="connsiteX12" fmla="*/ 39828 w 163876"/>
                  <a:gd name="connsiteY12" fmla="*/ 85333 h 92646"/>
                  <a:gd name="connsiteX13" fmla="*/ 28204 w 163876"/>
                  <a:gd name="connsiteY13" fmla="*/ 81458 h 92646"/>
                  <a:gd name="connsiteX14" fmla="*/ 16581 w 163876"/>
                  <a:gd name="connsiteY14" fmla="*/ 73709 h 92646"/>
                  <a:gd name="connsiteX15" fmla="*/ 12706 w 163876"/>
                  <a:gd name="connsiteY15" fmla="*/ 62085 h 92646"/>
                  <a:gd name="connsiteX16" fmla="*/ 16581 w 163876"/>
                  <a:gd name="connsiteY16" fmla="*/ 46587 h 92646"/>
                  <a:gd name="connsiteX17" fmla="*/ 16581 w 163876"/>
                  <a:gd name="connsiteY17" fmla="*/ 92 h 92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63876" h="92646">
                    <a:moveTo>
                      <a:pt x="16581" y="92"/>
                    </a:moveTo>
                    <a:cubicBezTo>
                      <a:pt x="15289" y="-1845"/>
                      <a:pt x="-14351" y="27236"/>
                      <a:pt x="8831" y="34963"/>
                    </a:cubicBezTo>
                    <a:cubicBezTo>
                      <a:pt x="24329" y="33672"/>
                      <a:pt x="39880" y="32906"/>
                      <a:pt x="55326" y="31089"/>
                    </a:cubicBezTo>
                    <a:cubicBezTo>
                      <a:pt x="61866" y="30320"/>
                      <a:pt x="68704" y="29939"/>
                      <a:pt x="74699" y="27214"/>
                    </a:cubicBezTo>
                    <a:cubicBezTo>
                      <a:pt x="83178" y="23360"/>
                      <a:pt x="97947" y="11716"/>
                      <a:pt x="97947" y="11716"/>
                    </a:cubicBezTo>
                    <a:cubicBezTo>
                      <a:pt x="100530" y="7841"/>
                      <a:pt x="101039" y="92"/>
                      <a:pt x="105696" y="92"/>
                    </a:cubicBezTo>
                    <a:cubicBezTo>
                      <a:pt x="109780" y="92"/>
                      <a:pt x="109570" y="7632"/>
                      <a:pt x="109570" y="11716"/>
                    </a:cubicBezTo>
                    <a:cubicBezTo>
                      <a:pt x="109570" y="18302"/>
                      <a:pt x="108641" y="25199"/>
                      <a:pt x="105696" y="31089"/>
                    </a:cubicBezTo>
                    <a:cubicBezTo>
                      <a:pt x="103246" y="35990"/>
                      <a:pt x="97580" y="38503"/>
                      <a:pt x="94072" y="42713"/>
                    </a:cubicBezTo>
                    <a:cubicBezTo>
                      <a:pt x="91091" y="46290"/>
                      <a:pt x="88906" y="50462"/>
                      <a:pt x="86323" y="54336"/>
                    </a:cubicBezTo>
                    <a:cubicBezTo>
                      <a:pt x="87615" y="64668"/>
                      <a:pt x="80370" y="81893"/>
                      <a:pt x="90198" y="85333"/>
                    </a:cubicBezTo>
                    <a:cubicBezTo>
                      <a:pt x="105345" y="90635"/>
                      <a:pt x="213259" y="74394"/>
                      <a:pt x="136692" y="85333"/>
                    </a:cubicBezTo>
                    <a:cubicBezTo>
                      <a:pt x="99157" y="97843"/>
                      <a:pt x="121682" y="91881"/>
                      <a:pt x="39828" y="85333"/>
                    </a:cubicBezTo>
                    <a:cubicBezTo>
                      <a:pt x="35757" y="85007"/>
                      <a:pt x="31857" y="83285"/>
                      <a:pt x="28204" y="81458"/>
                    </a:cubicBezTo>
                    <a:cubicBezTo>
                      <a:pt x="24039" y="79376"/>
                      <a:pt x="20455" y="76292"/>
                      <a:pt x="16581" y="73709"/>
                    </a:cubicBezTo>
                    <a:cubicBezTo>
                      <a:pt x="15289" y="69834"/>
                      <a:pt x="12706" y="66169"/>
                      <a:pt x="12706" y="62085"/>
                    </a:cubicBezTo>
                    <a:cubicBezTo>
                      <a:pt x="12706" y="56760"/>
                      <a:pt x="15537" y="51809"/>
                      <a:pt x="16581" y="46587"/>
                    </a:cubicBezTo>
                    <a:cubicBezTo>
                      <a:pt x="16834" y="45321"/>
                      <a:pt x="17873" y="2029"/>
                      <a:pt x="16581" y="92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</p:grpSp>
      <p:grpSp>
        <p:nvGrpSpPr>
          <p:cNvPr id="20500" name="Group 8"/>
          <p:cNvGrpSpPr>
            <a:grpSpLocks/>
          </p:cNvGrpSpPr>
          <p:nvPr/>
        </p:nvGrpSpPr>
        <p:grpSpPr bwMode="auto">
          <a:xfrm>
            <a:off x="1763713" y="1628775"/>
            <a:ext cx="1871662" cy="1387475"/>
            <a:chOff x="1571080" y="1988840"/>
            <a:chExt cx="1872208" cy="1388095"/>
          </a:xfrm>
        </p:grpSpPr>
        <p:sp>
          <p:nvSpPr>
            <p:cNvPr id="21" name="Sun 20"/>
            <p:cNvSpPr>
              <a:spLocks noChangeArrowheads="1"/>
            </p:cNvSpPr>
            <p:nvPr/>
          </p:nvSpPr>
          <p:spPr bwMode="auto">
            <a:xfrm rot="-5400000">
              <a:off x="1656018" y="2185001"/>
              <a:ext cx="246172" cy="225491"/>
            </a:xfrm>
            <a:prstGeom prst="sun">
              <a:avLst>
                <a:gd name="adj" fmla="val 25000"/>
              </a:avLst>
            </a:prstGeom>
            <a:solidFill>
              <a:srgbClr val="C0504D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grpSp>
          <p:nvGrpSpPr>
            <p:cNvPr id="20535" name="Group 7"/>
            <p:cNvGrpSpPr>
              <a:grpSpLocks/>
            </p:cNvGrpSpPr>
            <p:nvPr/>
          </p:nvGrpSpPr>
          <p:grpSpPr bwMode="auto">
            <a:xfrm>
              <a:off x="1571080" y="1988840"/>
              <a:ext cx="1872208" cy="1388095"/>
              <a:chOff x="1571080" y="1988840"/>
              <a:chExt cx="1872208" cy="1388095"/>
            </a:xfrm>
          </p:grpSpPr>
          <p:sp>
            <p:nvSpPr>
              <p:cNvPr id="20536" name="TextBox 41"/>
              <p:cNvSpPr txBox="1">
                <a:spLocks noChangeArrowheads="1"/>
              </p:cNvSpPr>
              <p:nvPr/>
            </p:nvSpPr>
            <p:spPr bwMode="auto">
              <a:xfrm>
                <a:off x="2428875" y="2249488"/>
                <a:ext cx="1014413" cy="260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100"/>
                  <a:t>MHC CLASS II</a:t>
                </a:r>
                <a:endParaRPr lang="en-US" altLang="en-US" sz="1100" baseline="-25000"/>
              </a:p>
            </p:txBody>
          </p:sp>
          <p:grpSp>
            <p:nvGrpSpPr>
              <p:cNvPr id="20537" name="Group 6"/>
              <p:cNvGrpSpPr>
                <a:grpSpLocks/>
              </p:cNvGrpSpPr>
              <p:nvPr/>
            </p:nvGrpSpPr>
            <p:grpSpPr bwMode="auto">
              <a:xfrm>
                <a:off x="1571080" y="1988840"/>
                <a:ext cx="1337220" cy="1388095"/>
                <a:chOff x="1571080" y="2033588"/>
                <a:chExt cx="1337220" cy="1388095"/>
              </a:xfrm>
            </p:grpSpPr>
            <p:grpSp>
              <p:nvGrpSpPr>
                <p:cNvPr id="20538" name="Grupper 76"/>
                <p:cNvGrpSpPr>
                  <a:grpSpLocks/>
                </p:cNvGrpSpPr>
                <p:nvPr/>
              </p:nvGrpSpPr>
              <p:grpSpPr bwMode="auto">
                <a:xfrm rot="-5400000">
                  <a:off x="1776413" y="2149475"/>
                  <a:ext cx="1173162" cy="941388"/>
                  <a:chOff x="255577" y="2015442"/>
                  <a:chExt cx="2647219" cy="1367882"/>
                </a:xfrm>
              </p:grpSpPr>
              <p:sp>
                <p:nvSpPr>
                  <p:cNvPr id="74" name="Kombinationstegning 71"/>
                  <p:cNvSpPr/>
                  <p:nvPr/>
                </p:nvSpPr>
                <p:spPr>
                  <a:xfrm>
                    <a:off x="254391" y="2014786"/>
                    <a:ext cx="2648404" cy="1368280"/>
                  </a:xfrm>
                  <a:custGeom>
                    <a:avLst/>
                    <a:gdLst>
                      <a:gd name="connsiteX0" fmla="*/ 963083 w 2876550"/>
                      <a:gd name="connsiteY0" fmla="*/ 647700 h 2161117"/>
                      <a:gd name="connsiteX1" fmla="*/ 1001183 w 2876550"/>
                      <a:gd name="connsiteY1" fmla="*/ 457200 h 2161117"/>
                      <a:gd name="connsiteX2" fmla="*/ 747183 w 2876550"/>
                      <a:gd name="connsiteY2" fmla="*/ 266700 h 2161117"/>
                      <a:gd name="connsiteX3" fmla="*/ 785283 w 2876550"/>
                      <a:gd name="connsiteY3" fmla="*/ 63500 h 2161117"/>
                      <a:gd name="connsiteX4" fmla="*/ 963083 w 2876550"/>
                      <a:gd name="connsiteY4" fmla="*/ 25400 h 2161117"/>
                      <a:gd name="connsiteX5" fmla="*/ 1153583 w 2876550"/>
                      <a:gd name="connsiteY5" fmla="*/ 215900 h 2161117"/>
                      <a:gd name="connsiteX6" fmla="*/ 1153583 w 2876550"/>
                      <a:gd name="connsiteY6" fmla="*/ 368300 h 2161117"/>
                      <a:gd name="connsiteX7" fmla="*/ 1153583 w 2876550"/>
                      <a:gd name="connsiteY7" fmla="*/ 457200 h 2161117"/>
                      <a:gd name="connsiteX8" fmla="*/ 1305983 w 2876550"/>
                      <a:gd name="connsiteY8" fmla="*/ 660400 h 2161117"/>
                      <a:gd name="connsiteX9" fmla="*/ 1610783 w 2876550"/>
                      <a:gd name="connsiteY9" fmla="*/ 635000 h 2161117"/>
                      <a:gd name="connsiteX10" fmla="*/ 1902883 w 2876550"/>
                      <a:gd name="connsiteY10" fmla="*/ 114300 h 2161117"/>
                      <a:gd name="connsiteX11" fmla="*/ 2042583 w 2876550"/>
                      <a:gd name="connsiteY11" fmla="*/ 152400 h 2161117"/>
                      <a:gd name="connsiteX12" fmla="*/ 1826683 w 2876550"/>
                      <a:gd name="connsiteY12" fmla="*/ 787400 h 2161117"/>
                      <a:gd name="connsiteX13" fmla="*/ 1953683 w 2876550"/>
                      <a:gd name="connsiteY13" fmla="*/ 990600 h 2161117"/>
                      <a:gd name="connsiteX14" fmla="*/ 2601383 w 2876550"/>
                      <a:gd name="connsiteY14" fmla="*/ 1003300 h 2161117"/>
                      <a:gd name="connsiteX15" fmla="*/ 2741083 w 2876550"/>
                      <a:gd name="connsiteY15" fmla="*/ 1511300 h 2161117"/>
                      <a:gd name="connsiteX16" fmla="*/ 1788583 w 2876550"/>
                      <a:gd name="connsiteY16" fmla="*/ 1219200 h 2161117"/>
                      <a:gd name="connsiteX17" fmla="*/ 1712383 w 2876550"/>
                      <a:gd name="connsiteY17" fmla="*/ 1460500 h 2161117"/>
                      <a:gd name="connsiteX18" fmla="*/ 1725083 w 2876550"/>
                      <a:gd name="connsiteY18" fmla="*/ 1943100 h 2161117"/>
                      <a:gd name="connsiteX19" fmla="*/ 1521883 w 2876550"/>
                      <a:gd name="connsiteY19" fmla="*/ 2019300 h 2161117"/>
                      <a:gd name="connsiteX20" fmla="*/ 1394883 w 2876550"/>
                      <a:gd name="connsiteY20" fmla="*/ 1460500 h 2161117"/>
                      <a:gd name="connsiteX21" fmla="*/ 1331383 w 2876550"/>
                      <a:gd name="connsiteY21" fmla="*/ 1295400 h 2161117"/>
                      <a:gd name="connsiteX22" fmla="*/ 1204383 w 2876550"/>
                      <a:gd name="connsiteY22" fmla="*/ 1282700 h 2161117"/>
                      <a:gd name="connsiteX23" fmla="*/ 1140883 w 2876550"/>
                      <a:gd name="connsiteY23" fmla="*/ 1549400 h 2161117"/>
                      <a:gd name="connsiteX24" fmla="*/ 988483 w 2876550"/>
                      <a:gd name="connsiteY24" fmla="*/ 1993900 h 2161117"/>
                      <a:gd name="connsiteX25" fmla="*/ 645583 w 2876550"/>
                      <a:gd name="connsiteY25" fmla="*/ 2159000 h 2161117"/>
                      <a:gd name="connsiteX26" fmla="*/ 480483 w 2876550"/>
                      <a:gd name="connsiteY26" fmla="*/ 2006600 h 2161117"/>
                      <a:gd name="connsiteX27" fmla="*/ 721783 w 2876550"/>
                      <a:gd name="connsiteY27" fmla="*/ 1562100 h 2161117"/>
                      <a:gd name="connsiteX28" fmla="*/ 975783 w 2876550"/>
                      <a:gd name="connsiteY28" fmla="*/ 1231900 h 2161117"/>
                      <a:gd name="connsiteX29" fmla="*/ 848783 w 2876550"/>
                      <a:gd name="connsiteY29" fmla="*/ 1155700 h 2161117"/>
                      <a:gd name="connsiteX30" fmla="*/ 264583 w 2876550"/>
                      <a:gd name="connsiteY30" fmla="*/ 1346200 h 2161117"/>
                      <a:gd name="connsiteX31" fmla="*/ 162983 w 2876550"/>
                      <a:gd name="connsiteY31" fmla="*/ 1625600 h 2161117"/>
                      <a:gd name="connsiteX32" fmla="*/ 10583 w 2876550"/>
                      <a:gd name="connsiteY32" fmla="*/ 1460500 h 2161117"/>
                      <a:gd name="connsiteX33" fmla="*/ 226483 w 2876550"/>
                      <a:gd name="connsiteY33" fmla="*/ 965200 h 2161117"/>
                      <a:gd name="connsiteX34" fmla="*/ 848783 w 2876550"/>
                      <a:gd name="connsiteY34" fmla="*/ 927100 h 2161117"/>
                      <a:gd name="connsiteX35" fmla="*/ 988483 w 2876550"/>
                      <a:gd name="connsiteY35" fmla="*/ 825500 h 2161117"/>
                      <a:gd name="connsiteX36" fmla="*/ 480483 w 2876550"/>
                      <a:gd name="connsiteY36" fmla="*/ 800100 h 2161117"/>
                      <a:gd name="connsiteX37" fmla="*/ 74083 w 2876550"/>
                      <a:gd name="connsiteY37" fmla="*/ 736600 h 2161117"/>
                      <a:gd name="connsiteX38" fmla="*/ 86783 w 2876550"/>
                      <a:gd name="connsiteY38" fmla="*/ 292100 h 2161117"/>
                      <a:gd name="connsiteX39" fmla="*/ 582083 w 2876550"/>
                      <a:gd name="connsiteY39" fmla="*/ 571500 h 2161117"/>
                      <a:gd name="connsiteX40" fmla="*/ 810683 w 2876550"/>
                      <a:gd name="connsiteY40" fmla="*/ 635000 h 2161117"/>
                      <a:gd name="connsiteX41" fmla="*/ 963083 w 2876550"/>
                      <a:gd name="connsiteY41" fmla="*/ 647700 h 21611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</a:cxnLst>
                    <a:rect l="l" t="t" r="r" b="b"/>
                    <a:pathLst>
                      <a:path w="2876550" h="2161117">
                        <a:moveTo>
                          <a:pt x="963083" y="647700"/>
                        </a:moveTo>
                        <a:cubicBezTo>
                          <a:pt x="994833" y="618067"/>
                          <a:pt x="1037166" y="520700"/>
                          <a:pt x="1001183" y="457200"/>
                        </a:cubicBezTo>
                        <a:cubicBezTo>
                          <a:pt x="965200" y="393700"/>
                          <a:pt x="783166" y="332317"/>
                          <a:pt x="747183" y="266700"/>
                        </a:cubicBezTo>
                        <a:cubicBezTo>
                          <a:pt x="711200" y="201083"/>
                          <a:pt x="749300" y="103717"/>
                          <a:pt x="785283" y="63500"/>
                        </a:cubicBezTo>
                        <a:cubicBezTo>
                          <a:pt x="821266" y="23283"/>
                          <a:pt x="901700" y="0"/>
                          <a:pt x="963083" y="25400"/>
                        </a:cubicBezTo>
                        <a:cubicBezTo>
                          <a:pt x="1024466" y="50800"/>
                          <a:pt x="1121833" y="158750"/>
                          <a:pt x="1153583" y="215900"/>
                        </a:cubicBezTo>
                        <a:cubicBezTo>
                          <a:pt x="1185333" y="273050"/>
                          <a:pt x="1153583" y="368300"/>
                          <a:pt x="1153583" y="368300"/>
                        </a:cubicBezTo>
                        <a:cubicBezTo>
                          <a:pt x="1153583" y="408517"/>
                          <a:pt x="1128183" y="408517"/>
                          <a:pt x="1153583" y="457200"/>
                        </a:cubicBezTo>
                        <a:cubicBezTo>
                          <a:pt x="1178983" y="505883"/>
                          <a:pt x="1229783" y="630767"/>
                          <a:pt x="1305983" y="660400"/>
                        </a:cubicBezTo>
                        <a:cubicBezTo>
                          <a:pt x="1382183" y="690033"/>
                          <a:pt x="1511300" y="726017"/>
                          <a:pt x="1610783" y="635000"/>
                        </a:cubicBezTo>
                        <a:cubicBezTo>
                          <a:pt x="1710266" y="543983"/>
                          <a:pt x="1830916" y="194733"/>
                          <a:pt x="1902883" y="114300"/>
                        </a:cubicBezTo>
                        <a:cubicBezTo>
                          <a:pt x="1974850" y="33867"/>
                          <a:pt x="2055283" y="40217"/>
                          <a:pt x="2042583" y="152400"/>
                        </a:cubicBezTo>
                        <a:cubicBezTo>
                          <a:pt x="2029883" y="264583"/>
                          <a:pt x="1841500" y="647700"/>
                          <a:pt x="1826683" y="787400"/>
                        </a:cubicBezTo>
                        <a:cubicBezTo>
                          <a:pt x="1811866" y="927100"/>
                          <a:pt x="1824566" y="954617"/>
                          <a:pt x="1953683" y="990600"/>
                        </a:cubicBezTo>
                        <a:cubicBezTo>
                          <a:pt x="2082800" y="1026583"/>
                          <a:pt x="2470150" y="916517"/>
                          <a:pt x="2601383" y="1003300"/>
                        </a:cubicBezTo>
                        <a:cubicBezTo>
                          <a:pt x="2732616" y="1090083"/>
                          <a:pt x="2876550" y="1475317"/>
                          <a:pt x="2741083" y="1511300"/>
                        </a:cubicBezTo>
                        <a:cubicBezTo>
                          <a:pt x="2605616" y="1547283"/>
                          <a:pt x="1960033" y="1227667"/>
                          <a:pt x="1788583" y="1219200"/>
                        </a:cubicBezTo>
                        <a:cubicBezTo>
                          <a:pt x="1617133" y="1210733"/>
                          <a:pt x="1722966" y="1339850"/>
                          <a:pt x="1712383" y="1460500"/>
                        </a:cubicBezTo>
                        <a:cubicBezTo>
                          <a:pt x="1701800" y="1581150"/>
                          <a:pt x="1756833" y="1849967"/>
                          <a:pt x="1725083" y="1943100"/>
                        </a:cubicBezTo>
                        <a:cubicBezTo>
                          <a:pt x="1693333" y="2036233"/>
                          <a:pt x="1576916" y="2099733"/>
                          <a:pt x="1521883" y="2019300"/>
                        </a:cubicBezTo>
                        <a:cubicBezTo>
                          <a:pt x="1466850" y="1938867"/>
                          <a:pt x="1426633" y="1581150"/>
                          <a:pt x="1394883" y="1460500"/>
                        </a:cubicBezTo>
                        <a:cubicBezTo>
                          <a:pt x="1363133" y="1339850"/>
                          <a:pt x="1363133" y="1325033"/>
                          <a:pt x="1331383" y="1295400"/>
                        </a:cubicBezTo>
                        <a:cubicBezTo>
                          <a:pt x="1299633" y="1265767"/>
                          <a:pt x="1236133" y="1240367"/>
                          <a:pt x="1204383" y="1282700"/>
                        </a:cubicBezTo>
                        <a:cubicBezTo>
                          <a:pt x="1172633" y="1325033"/>
                          <a:pt x="1176866" y="1430867"/>
                          <a:pt x="1140883" y="1549400"/>
                        </a:cubicBezTo>
                        <a:cubicBezTo>
                          <a:pt x="1104900" y="1667933"/>
                          <a:pt x="1071033" y="1892300"/>
                          <a:pt x="988483" y="1993900"/>
                        </a:cubicBezTo>
                        <a:cubicBezTo>
                          <a:pt x="905933" y="2095500"/>
                          <a:pt x="730250" y="2156883"/>
                          <a:pt x="645583" y="2159000"/>
                        </a:cubicBezTo>
                        <a:cubicBezTo>
                          <a:pt x="560916" y="2161117"/>
                          <a:pt x="467783" y="2106083"/>
                          <a:pt x="480483" y="2006600"/>
                        </a:cubicBezTo>
                        <a:cubicBezTo>
                          <a:pt x="493183" y="1907117"/>
                          <a:pt x="639233" y="1691217"/>
                          <a:pt x="721783" y="1562100"/>
                        </a:cubicBezTo>
                        <a:cubicBezTo>
                          <a:pt x="804333" y="1432983"/>
                          <a:pt x="954616" y="1299633"/>
                          <a:pt x="975783" y="1231900"/>
                        </a:cubicBezTo>
                        <a:cubicBezTo>
                          <a:pt x="996950" y="1164167"/>
                          <a:pt x="967316" y="1136650"/>
                          <a:pt x="848783" y="1155700"/>
                        </a:cubicBezTo>
                        <a:cubicBezTo>
                          <a:pt x="730250" y="1174750"/>
                          <a:pt x="378883" y="1267883"/>
                          <a:pt x="264583" y="1346200"/>
                        </a:cubicBezTo>
                        <a:cubicBezTo>
                          <a:pt x="150283" y="1424517"/>
                          <a:pt x="205316" y="1606550"/>
                          <a:pt x="162983" y="1625600"/>
                        </a:cubicBezTo>
                        <a:cubicBezTo>
                          <a:pt x="120650" y="1644650"/>
                          <a:pt x="0" y="1570567"/>
                          <a:pt x="10583" y="1460500"/>
                        </a:cubicBezTo>
                        <a:cubicBezTo>
                          <a:pt x="21166" y="1350433"/>
                          <a:pt x="86783" y="1054100"/>
                          <a:pt x="226483" y="965200"/>
                        </a:cubicBezTo>
                        <a:cubicBezTo>
                          <a:pt x="366183" y="876300"/>
                          <a:pt x="721783" y="950383"/>
                          <a:pt x="848783" y="927100"/>
                        </a:cubicBezTo>
                        <a:cubicBezTo>
                          <a:pt x="975783" y="903817"/>
                          <a:pt x="1049866" y="846667"/>
                          <a:pt x="988483" y="825500"/>
                        </a:cubicBezTo>
                        <a:cubicBezTo>
                          <a:pt x="927100" y="804333"/>
                          <a:pt x="632883" y="814917"/>
                          <a:pt x="480483" y="800100"/>
                        </a:cubicBezTo>
                        <a:cubicBezTo>
                          <a:pt x="328083" y="785283"/>
                          <a:pt x="139700" y="821267"/>
                          <a:pt x="74083" y="736600"/>
                        </a:cubicBezTo>
                        <a:cubicBezTo>
                          <a:pt x="8466" y="651933"/>
                          <a:pt x="2116" y="319617"/>
                          <a:pt x="86783" y="292100"/>
                        </a:cubicBezTo>
                        <a:cubicBezTo>
                          <a:pt x="171450" y="264583"/>
                          <a:pt x="461433" y="514350"/>
                          <a:pt x="582083" y="571500"/>
                        </a:cubicBezTo>
                        <a:cubicBezTo>
                          <a:pt x="702733" y="628650"/>
                          <a:pt x="740833" y="626533"/>
                          <a:pt x="810683" y="635000"/>
                        </a:cubicBezTo>
                        <a:cubicBezTo>
                          <a:pt x="880533" y="643467"/>
                          <a:pt x="931333" y="677333"/>
                          <a:pt x="963083" y="647700"/>
                        </a:cubicBezTo>
                        <a:close/>
                      </a:path>
                    </a:pathLst>
                  </a:cu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bg2">
                        <a:lumMod val="7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da-DK" b="1" dirty="0">
                      <a:solidFill>
                        <a:schemeClr val="tx1"/>
                      </a:solidFill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75" name="Ellipse 72"/>
                  <p:cNvSpPr>
                    <a:spLocks noChangeArrowheads="1"/>
                  </p:cNvSpPr>
                  <p:nvPr/>
                </p:nvSpPr>
                <p:spPr bwMode="auto">
                  <a:xfrm rot="1779441" flipV="1">
                    <a:off x="1300850" y="2503952"/>
                    <a:ext cx="422884" cy="214586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>
                    <a:outerShdw blurRad="40000" dist="23000" dir="5400000" rotWithShape="0">
                      <a:srgbClr val="808080">
                        <a:alpha val="34998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pPr algn="ctr">
                      <a:defRPr/>
                    </a:pPr>
                    <a:endParaRPr lang="da-DK">
                      <a:solidFill>
                        <a:schemeClr val="lt1"/>
                      </a:solidFill>
                      <a:latin typeface="Arial"/>
                      <a:ea typeface="+mn-ea"/>
                      <a:cs typeface="Arial"/>
                    </a:endParaRPr>
                  </a:p>
                </p:txBody>
              </p:sp>
            </p:grpSp>
            <p:sp>
              <p:nvSpPr>
                <p:cNvPr id="20539" name="TextBox 75"/>
                <p:cNvSpPr txBox="1">
                  <a:spLocks noChangeArrowheads="1"/>
                </p:cNvSpPr>
                <p:nvPr/>
              </p:nvSpPr>
              <p:spPr bwMode="auto">
                <a:xfrm>
                  <a:off x="1571080" y="3113708"/>
                  <a:ext cx="422275" cy="3079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9pPr>
                </a:lstStyle>
                <a:p>
                  <a:r>
                    <a:rPr lang="en-US" altLang="en-US" sz="1400" b="1"/>
                    <a:t>DC</a:t>
                  </a:r>
                </a:p>
              </p:txBody>
            </p:sp>
            <p:sp>
              <p:nvSpPr>
                <p:cNvPr id="27" name="Left Brace 26"/>
                <p:cNvSpPr/>
                <p:nvPr/>
              </p:nvSpPr>
              <p:spPr>
                <a:xfrm rot="11875041">
                  <a:off x="1817214" y="2294054"/>
                  <a:ext cx="212787" cy="169939"/>
                </a:xfrm>
                <a:prstGeom prst="leftBrace">
                  <a:avLst/>
                </a:prstGeom>
                <a:noFill/>
                <a:ln w="22225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20541" name="TextBox 41"/>
                <p:cNvSpPr txBox="1">
                  <a:spLocks noChangeArrowheads="1"/>
                </p:cNvSpPr>
                <p:nvPr/>
              </p:nvSpPr>
              <p:spPr bwMode="auto">
                <a:xfrm>
                  <a:off x="1979613" y="2997200"/>
                  <a:ext cx="928687" cy="261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9pPr>
                </a:lstStyle>
                <a:p>
                  <a:r>
                    <a:rPr lang="en-US" altLang="en-US" sz="1100"/>
                    <a:t>CD80/ CD86</a:t>
                  </a:r>
                  <a:endParaRPr lang="en-US" altLang="en-US" sz="1100" baseline="-25000"/>
                </a:p>
              </p:txBody>
            </p:sp>
            <p:sp>
              <p:nvSpPr>
                <p:cNvPr id="20542" name="TextBox 41"/>
                <p:cNvSpPr txBox="1">
                  <a:spLocks noChangeArrowheads="1"/>
                </p:cNvSpPr>
                <p:nvPr/>
              </p:nvSpPr>
              <p:spPr bwMode="auto">
                <a:xfrm>
                  <a:off x="1908175" y="2133600"/>
                  <a:ext cx="496888" cy="2619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pitchFamily="34" charset="0"/>
                      <a:ea typeface="MS PGothic" pitchFamily="34" charset="-128"/>
                    </a:defRPr>
                  </a:lvl9pPr>
                </a:lstStyle>
                <a:p>
                  <a:r>
                    <a:rPr lang="en-US" altLang="en-US" sz="1100"/>
                    <a:t>PRR</a:t>
                  </a:r>
                  <a:endParaRPr lang="en-US" altLang="en-US" sz="1100" baseline="-25000"/>
                </a:p>
              </p:txBody>
            </p:sp>
            <p:sp>
              <p:nvSpPr>
                <p:cNvPr id="34" name="Isosceles Triangle 33"/>
                <p:cNvSpPr/>
                <p:nvPr/>
              </p:nvSpPr>
              <p:spPr>
                <a:xfrm rot="6236153" flipH="1">
                  <a:off x="2674699" y="2552941"/>
                  <a:ext cx="193762" cy="101630"/>
                </a:xfrm>
                <a:prstGeom prst="triangle">
                  <a:avLst/>
                </a:prstGeom>
                <a:solidFill>
                  <a:schemeClr val="accent2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</p:grpSp>
      </p:grpSp>
      <p:cxnSp>
        <p:nvCxnSpPr>
          <p:cNvPr id="232" name="Straight Arrow Connector 231"/>
          <p:cNvCxnSpPr>
            <a:cxnSpLocks noChangeShapeType="1"/>
          </p:cNvCxnSpPr>
          <p:nvPr/>
        </p:nvCxnSpPr>
        <p:spPr bwMode="auto">
          <a:xfrm flipH="1">
            <a:off x="2484438" y="3581400"/>
            <a:ext cx="385762" cy="207963"/>
          </a:xfrm>
          <a:prstGeom prst="straightConnector1">
            <a:avLst/>
          </a:prstGeom>
          <a:noFill/>
          <a:ln w="25400">
            <a:solidFill>
              <a:srgbClr val="BFBFBF"/>
            </a:solidFill>
            <a:prstDash val="sysDot"/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502" name="Group 5"/>
          <p:cNvGrpSpPr>
            <a:grpSpLocks/>
          </p:cNvGrpSpPr>
          <p:nvPr/>
        </p:nvGrpSpPr>
        <p:grpSpPr bwMode="auto">
          <a:xfrm>
            <a:off x="5364163" y="2052638"/>
            <a:ext cx="1096962" cy="871537"/>
            <a:chOff x="4456113" y="1620838"/>
            <a:chExt cx="1096962" cy="871537"/>
          </a:xfrm>
        </p:grpSpPr>
        <p:grpSp>
          <p:nvGrpSpPr>
            <p:cNvPr id="20525" name="Group 234"/>
            <p:cNvGrpSpPr>
              <a:grpSpLocks/>
            </p:cNvGrpSpPr>
            <p:nvPr/>
          </p:nvGrpSpPr>
          <p:grpSpPr bwMode="auto">
            <a:xfrm>
              <a:off x="4456113" y="1620838"/>
              <a:ext cx="863600" cy="871537"/>
              <a:chOff x="5575396" y="1374980"/>
              <a:chExt cx="863108" cy="871948"/>
            </a:xfrm>
          </p:grpSpPr>
          <p:sp>
            <p:nvSpPr>
              <p:cNvPr id="231" name="Freeform 230"/>
              <p:cNvSpPr/>
              <p:nvPr/>
            </p:nvSpPr>
            <p:spPr>
              <a:xfrm>
                <a:off x="5868916" y="1413098"/>
                <a:ext cx="569588" cy="638476"/>
              </a:xfrm>
              <a:custGeom>
                <a:avLst/>
                <a:gdLst>
                  <a:gd name="connsiteX0" fmla="*/ 56718 w 689630"/>
                  <a:gd name="connsiteY0" fmla="*/ 302149 h 740572"/>
                  <a:gd name="connsiteX1" fmla="*/ 16961 w 689630"/>
                  <a:gd name="connsiteY1" fmla="*/ 310101 h 740572"/>
                  <a:gd name="connsiteX2" fmla="*/ 1059 w 689630"/>
                  <a:gd name="connsiteY2" fmla="*/ 357809 h 740572"/>
                  <a:gd name="connsiteX3" fmla="*/ 32864 w 689630"/>
                  <a:gd name="connsiteY3" fmla="*/ 469127 h 740572"/>
                  <a:gd name="connsiteX4" fmla="*/ 72621 w 689630"/>
                  <a:gd name="connsiteY4" fmla="*/ 477078 h 740572"/>
                  <a:gd name="connsiteX5" fmla="*/ 88523 w 689630"/>
                  <a:gd name="connsiteY5" fmla="*/ 540689 h 740572"/>
                  <a:gd name="connsiteX6" fmla="*/ 120328 w 689630"/>
                  <a:gd name="connsiteY6" fmla="*/ 659958 h 740572"/>
                  <a:gd name="connsiteX7" fmla="*/ 144182 w 689630"/>
                  <a:gd name="connsiteY7" fmla="*/ 636104 h 740572"/>
                  <a:gd name="connsiteX8" fmla="*/ 152134 w 689630"/>
                  <a:gd name="connsiteY8" fmla="*/ 612250 h 740572"/>
                  <a:gd name="connsiteX9" fmla="*/ 191890 w 689630"/>
                  <a:gd name="connsiteY9" fmla="*/ 667909 h 740572"/>
                  <a:gd name="connsiteX10" fmla="*/ 207793 w 689630"/>
                  <a:gd name="connsiteY10" fmla="*/ 715617 h 740572"/>
                  <a:gd name="connsiteX11" fmla="*/ 231647 w 689630"/>
                  <a:gd name="connsiteY11" fmla="*/ 707666 h 740572"/>
                  <a:gd name="connsiteX12" fmla="*/ 247549 w 689630"/>
                  <a:gd name="connsiteY12" fmla="*/ 675861 h 740572"/>
                  <a:gd name="connsiteX13" fmla="*/ 263452 w 689630"/>
                  <a:gd name="connsiteY13" fmla="*/ 652007 h 740572"/>
                  <a:gd name="connsiteX14" fmla="*/ 335014 w 689630"/>
                  <a:gd name="connsiteY14" fmla="*/ 691763 h 740572"/>
                  <a:gd name="connsiteX15" fmla="*/ 358867 w 689630"/>
                  <a:gd name="connsiteY15" fmla="*/ 699715 h 740572"/>
                  <a:gd name="connsiteX16" fmla="*/ 382721 w 689630"/>
                  <a:gd name="connsiteY16" fmla="*/ 715617 h 740572"/>
                  <a:gd name="connsiteX17" fmla="*/ 430429 w 689630"/>
                  <a:gd name="connsiteY17" fmla="*/ 739471 h 740572"/>
                  <a:gd name="connsiteX18" fmla="*/ 565601 w 689630"/>
                  <a:gd name="connsiteY18" fmla="*/ 715617 h 740572"/>
                  <a:gd name="connsiteX19" fmla="*/ 573553 w 689630"/>
                  <a:gd name="connsiteY19" fmla="*/ 691763 h 740572"/>
                  <a:gd name="connsiteX20" fmla="*/ 589455 w 689630"/>
                  <a:gd name="connsiteY20" fmla="*/ 667909 h 740572"/>
                  <a:gd name="connsiteX21" fmla="*/ 589455 w 689630"/>
                  <a:gd name="connsiteY21" fmla="*/ 564542 h 740572"/>
                  <a:gd name="connsiteX22" fmla="*/ 573553 w 689630"/>
                  <a:gd name="connsiteY22" fmla="*/ 540689 h 740572"/>
                  <a:gd name="connsiteX23" fmla="*/ 589455 w 689630"/>
                  <a:gd name="connsiteY23" fmla="*/ 492981 h 740572"/>
                  <a:gd name="connsiteX24" fmla="*/ 613309 w 689630"/>
                  <a:gd name="connsiteY24" fmla="*/ 485029 h 740572"/>
                  <a:gd name="connsiteX25" fmla="*/ 668968 w 689630"/>
                  <a:gd name="connsiteY25" fmla="*/ 469127 h 740572"/>
                  <a:gd name="connsiteX26" fmla="*/ 676920 w 689630"/>
                  <a:gd name="connsiteY26" fmla="*/ 357809 h 740572"/>
                  <a:gd name="connsiteX27" fmla="*/ 645114 w 689630"/>
                  <a:gd name="connsiteY27" fmla="*/ 270344 h 740572"/>
                  <a:gd name="connsiteX28" fmla="*/ 621261 w 689630"/>
                  <a:gd name="connsiteY28" fmla="*/ 254442 h 740572"/>
                  <a:gd name="connsiteX29" fmla="*/ 573553 w 689630"/>
                  <a:gd name="connsiteY29" fmla="*/ 222636 h 740572"/>
                  <a:gd name="connsiteX30" fmla="*/ 549699 w 689630"/>
                  <a:gd name="connsiteY30" fmla="*/ 174929 h 740572"/>
                  <a:gd name="connsiteX31" fmla="*/ 533796 w 689630"/>
                  <a:gd name="connsiteY31" fmla="*/ 143123 h 740572"/>
                  <a:gd name="connsiteX32" fmla="*/ 509942 w 689630"/>
                  <a:gd name="connsiteY32" fmla="*/ 119269 h 740572"/>
                  <a:gd name="connsiteX33" fmla="*/ 470186 w 689630"/>
                  <a:gd name="connsiteY33" fmla="*/ 55659 h 740572"/>
                  <a:gd name="connsiteX34" fmla="*/ 446332 w 689630"/>
                  <a:gd name="connsiteY34" fmla="*/ 39756 h 740572"/>
                  <a:gd name="connsiteX35" fmla="*/ 414527 w 689630"/>
                  <a:gd name="connsiteY35" fmla="*/ 47708 h 740572"/>
                  <a:gd name="connsiteX36" fmla="*/ 382721 w 689630"/>
                  <a:gd name="connsiteY36" fmla="*/ 95415 h 740572"/>
                  <a:gd name="connsiteX37" fmla="*/ 366819 w 689630"/>
                  <a:gd name="connsiteY37" fmla="*/ 119269 h 740572"/>
                  <a:gd name="connsiteX38" fmla="*/ 390673 w 689630"/>
                  <a:gd name="connsiteY38" fmla="*/ 135172 h 740572"/>
                  <a:gd name="connsiteX39" fmla="*/ 366819 w 689630"/>
                  <a:gd name="connsiteY39" fmla="*/ 111318 h 740572"/>
                  <a:gd name="connsiteX40" fmla="*/ 342965 w 689630"/>
                  <a:gd name="connsiteY40" fmla="*/ 103367 h 740572"/>
                  <a:gd name="connsiteX41" fmla="*/ 271403 w 689630"/>
                  <a:gd name="connsiteY41" fmla="*/ 47708 h 740572"/>
                  <a:gd name="connsiteX42" fmla="*/ 247549 w 689630"/>
                  <a:gd name="connsiteY42" fmla="*/ 31805 h 740572"/>
                  <a:gd name="connsiteX43" fmla="*/ 199841 w 689630"/>
                  <a:gd name="connsiteY43" fmla="*/ 0 h 740572"/>
                  <a:gd name="connsiteX44" fmla="*/ 128280 w 689630"/>
                  <a:gd name="connsiteY44" fmla="*/ 7951 h 740572"/>
                  <a:gd name="connsiteX45" fmla="*/ 88523 w 689630"/>
                  <a:gd name="connsiteY45" fmla="*/ 55659 h 740572"/>
                  <a:gd name="connsiteX46" fmla="*/ 56718 w 689630"/>
                  <a:gd name="connsiteY46" fmla="*/ 79513 h 740572"/>
                  <a:gd name="connsiteX47" fmla="*/ 32864 w 689630"/>
                  <a:gd name="connsiteY47" fmla="*/ 103367 h 740572"/>
                  <a:gd name="connsiteX48" fmla="*/ 24913 w 689630"/>
                  <a:gd name="connsiteY48" fmla="*/ 182880 h 740572"/>
                  <a:gd name="connsiteX49" fmla="*/ 48767 w 689630"/>
                  <a:gd name="connsiteY49" fmla="*/ 190831 h 740572"/>
                  <a:gd name="connsiteX50" fmla="*/ 72621 w 689630"/>
                  <a:gd name="connsiteY50" fmla="*/ 238539 h 740572"/>
                  <a:gd name="connsiteX51" fmla="*/ 96474 w 689630"/>
                  <a:gd name="connsiteY51" fmla="*/ 254442 h 740572"/>
                  <a:gd name="connsiteX52" fmla="*/ 56718 w 689630"/>
                  <a:gd name="connsiteY52" fmla="*/ 302149 h 740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689630" h="740572">
                    <a:moveTo>
                      <a:pt x="56718" y="302149"/>
                    </a:moveTo>
                    <a:cubicBezTo>
                      <a:pt x="43466" y="311425"/>
                      <a:pt x="26517" y="300544"/>
                      <a:pt x="16961" y="310101"/>
                    </a:cubicBezTo>
                    <a:cubicBezTo>
                      <a:pt x="5108" y="321954"/>
                      <a:pt x="1059" y="357809"/>
                      <a:pt x="1059" y="357809"/>
                    </a:cubicBezTo>
                    <a:cubicBezTo>
                      <a:pt x="5580" y="412059"/>
                      <a:pt x="-16280" y="450698"/>
                      <a:pt x="32864" y="469127"/>
                    </a:cubicBezTo>
                    <a:cubicBezTo>
                      <a:pt x="45518" y="473872"/>
                      <a:pt x="59369" y="474428"/>
                      <a:pt x="72621" y="477078"/>
                    </a:cubicBezTo>
                    <a:cubicBezTo>
                      <a:pt x="80726" y="501395"/>
                      <a:pt x="85571" y="512641"/>
                      <a:pt x="88523" y="540689"/>
                    </a:cubicBezTo>
                    <a:cubicBezTo>
                      <a:pt x="101267" y="661766"/>
                      <a:pt x="60237" y="639928"/>
                      <a:pt x="120328" y="659958"/>
                    </a:cubicBezTo>
                    <a:cubicBezTo>
                      <a:pt x="128279" y="652007"/>
                      <a:pt x="137944" y="645460"/>
                      <a:pt x="144182" y="636104"/>
                    </a:cubicBezTo>
                    <a:cubicBezTo>
                      <a:pt x="148831" y="629130"/>
                      <a:pt x="143752" y="612250"/>
                      <a:pt x="152134" y="612250"/>
                    </a:cubicBezTo>
                    <a:cubicBezTo>
                      <a:pt x="167502" y="612250"/>
                      <a:pt x="188737" y="660026"/>
                      <a:pt x="191890" y="667909"/>
                    </a:cubicBezTo>
                    <a:cubicBezTo>
                      <a:pt x="198116" y="683473"/>
                      <a:pt x="207793" y="715617"/>
                      <a:pt x="207793" y="715617"/>
                    </a:cubicBezTo>
                    <a:cubicBezTo>
                      <a:pt x="215744" y="712967"/>
                      <a:pt x="225720" y="713593"/>
                      <a:pt x="231647" y="707666"/>
                    </a:cubicBezTo>
                    <a:cubicBezTo>
                      <a:pt x="240028" y="699285"/>
                      <a:pt x="241668" y="686152"/>
                      <a:pt x="247549" y="675861"/>
                    </a:cubicBezTo>
                    <a:cubicBezTo>
                      <a:pt x="252290" y="667564"/>
                      <a:pt x="258151" y="659958"/>
                      <a:pt x="263452" y="652007"/>
                    </a:cubicBezTo>
                    <a:cubicBezTo>
                      <a:pt x="288597" y="667094"/>
                      <a:pt x="308387" y="680351"/>
                      <a:pt x="335014" y="691763"/>
                    </a:cubicBezTo>
                    <a:cubicBezTo>
                      <a:pt x="342718" y="695065"/>
                      <a:pt x="351371" y="695967"/>
                      <a:pt x="358867" y="699715"/>
                    </a:cubicBezTo>
                    <a:cubicBezTo>
                      <a:pt x="367414" y="703989"/>
                      <a:pt x="374174" y="711343"/>
                      <a:pt x="382721" y="715617"/>
                    </a:cubicBezTo>
                    <a:cubicBezTo>
                      <a:pt x="448560" y="748537"/>
                      <a:pt x="362068" y="693899"/>
                      <a:pt x="430429" y="739471"/>
                    </a:cubicBezTo>
                    <a:cubicBezTo>
                      <a:pt x="445687" y="738381"/>
                      <a:pt x="537920" y="750218"/>
                      <a:pt x="565601" y="715617"/>
                    </a:cubicBezTo>
                    <a:cubicBezTo>
                      <a:pt x="570837" y="709072"/>
                      <a:pt x="569805" y="699260"/>
                      <a:pt x="573553" y="691763"/>
                    </a:cubicBezTo>
                    <a:cubicBezTo>
                      <a:pt x="577827" y="683216"/>
                      <a:pt x="584154" y="675860"/>
                      <a:pt x="589455" y="667909"/>
                    </a:cubicBezTo>
                    <a:cubicBezTo>
                      <a:pt x="593905" y="623415"/>
                      <a:pt x="607195" y="600022"/>
                      <a:pt x="589455" y="564542"/>
                    </a:cubicBezTo>
                    <a:cubicBezTo>
                      <a:pt x="585181" y="555995"/>
                      <a:pt x="578854" y="548640"/>
                      <a:pt x="573553" y="540689"/>
                    </a:cubicBezTo>
                    <a:cubicBezTo>
                      <a:pt x="578854" y="524786"/>
                      <a:pt x="579712" y="506622"/>
                      <a:pt x="589455" y="492981"/>
                    </a:cubicBezTo>
                    <a:cubicBezTo>
                      <a:pt x="594327" y="486161"/>
                      <a:pt x="605250" y="487332"/>
                      <a:pt x="613309" y="485029"/>
                    </a:cubicBezTo>
                    <a:cubicBezTo>
                      <a:pt x="683224" y="465053"/>
                      <a:pt x="611754" y="488198"/>
                      <a:pt x="668968" y="469127"/>
                    </a:cubicBezTo>
                    <a:cubicBezTo>
                      <a:pt x="699395" y="423487"/>
                      <a:pt x="690989" y="446911"/>
                      <a:pt x="676920" y="357809"/>
                    </a:cubicBezTo>
                    <a:cubicBezTo>
                      <a:pt x="672680" y="330956"/>
                      <a:pt x="667028" y="292258"/>
                      <a:pt x="645114" y="270344"/>
                    </a:cubicBezTo>
                    <a:cubicBezTo>
                      <a:pt x="638357" y="263587"/>
                      <a:pt x="628602" y="260560"/>
                      <a:pt x="621261" y="254442"/>
                    </a:cubicBezTo>
                    <a:cubicBezTo>
                      <a:pt x="581553" y="221352"/>
                      <a:pt x="615474" y="236611"/>
                      <a:pt x="573553" y="222636"/>
                    </a:cubicBezTo>
                    <a:cubicBezTo>
                      <a:pt x="558973" y="178900"/>
                      <a:pt x="574361" y="218088"/>
                      <a:pt x="549699" y="174929"/>
                    </a:cubicBezTo>
                    <a:cubicBezTo>
                      <a:pt x="543818" y="164637"/>
                      <a:pt x="540686" y="152769"/>
                      <a:pt x="533796" y="143123"/>
                    </a:cubicBezTo>
                    <a:cubicBezTo>
                      <a:pt x="527260" y="133973"/>
                      <a:pt x="517893" y="127220"/>
                      <a:pt x="509942" y="119269"/>
                    </a:cubicBezTo>
                    <a:cubicBezTo>
                      <a:pt x="497345" y="94074"/>
                      <a:pt x="490831" y="76304"/>
                      <a:pt x="470186" y="55659"/>
                    </a:cubicBezTo>
                    <a:cubicBezTo>
                      <a:pt x="463429" y="48902"/>
                      <a:pt x="454283" y="45057"/>
                      <a:pt x="446332" y="39756"/>
                    </a:cubicBezTo>
                    <a:cubicBezTo>
                      <a:pt x="435730" y="42407"/>
                      <a:pt x="424015" y="42286"/>
                      <a:pt x="414527" y="47708"/>
                    </a:cubicBezTo>
                    <a:cubicBezTo>
                      <a:pt x="382876" y="65795"/>
                      <a:pt x="395624" y="69610"/>
                      <a:pt x="382721" y="95415"/>
                    </a:cubicBezTo>
                    <a:cubicBezTo>
                      <a:pt x="378447" y="103962"/>
                      <a:pt x="372120" y="111318"/>
                      <a:pt x="366819" y="119269"/>
                    </a:cubicBezTo>
                    <a:cubicBezTo>
                      <a:pt x="374770" y="124570"/>
                      <a:pt x="390673" y="144728"/>
                      <a:pt x="390673" y="135172"/>
                    </a:cubicBezTo>
                    <a:cubicBezTo>
                      <a:pt x="390673" y="123927"/>
                      <a:pt x="376175" y="117555"/>
                      <a:pt x="366819" y="111318"/>
                    </a:cubicBezTo>
                    <a:cubicBezTo>
                      <a:pt x="359845" y="106669"/>
                      <a:pt x="350916" y="106017"/>
                      <a:pt x="342965" y="103367"/>
                    </a:cubicBezTo>
                    <a:cubicBezTo>
                      <a:pt x="222394" y="22987"/>
                      <a:pt x="346136" y="109986"/>
                      <a:pt x="271403" y="47708"/>
                    </a:cubicBezTo>
                    <a:cubicBezTo>
                      <a:pt x="264062" y="41590"/>
                      <a:pt x="254890" y="37923"/>
                      <a:pt x="247549" y="31805"/>
                    </a:cubicBezTo>
                    <a:cubicBezTo>
                      <a:pt x="207842" y="-1284"/>
                      <a:pt x="241761" y="13973"/>
                      <a:pt x="199841" y="0"/>
                    </a:cubicBezTo>
                    <a:cubicBezTo>
                      <a:pt x="175987" y="2650"/>
                      <a:pt x="151564" y="2130"/>
                      <a:pt x="128280" y="7951"/>
                    </a:cubicBezTo>
                    <a:cubicBezTo>
                      <a:pt x="95102" y="16246"/>
                      <a:pt x="108032" y="32899"/>
                      <a:pt x="88523" y="55659"/>
                    </a:cubicBezTo>
                    <a:cubicBezTo>
                      <a:pt x="79899" y="65721"/>
                      <a:pt x="66780" y="70889"/>
                      <a:pt x="56718" y="79513"/>
                    </a:cubicBezTo>
                    <a:cubicBezTo>
                      <a:pt x="48180" y="86831"/>
                      <a:pt x="40815" y="95416"/>
                      <a:pt x="32864" y="103367"/>
                    </a:cubicBezTo>
                    <a:cubicBezTo>
                      <a:pt x="25433" y="125661"/>
                      <a:pt x="5119" y="158139"/>
                      <a:pt x="24913" y="182880"/>
                    </a:cubicBezTo>
                    <a:cubicBezTo>
                      <a:pt x="30149" y="189425"/>
                      <a:pt x="40816" y="188181"/>
                      <a:pt x="48767" y="190831"/>
                    </a:cubicBezTo>
                    <a:cubicBezTo>
                      <a:pt x="55234" y="210234"/>
                      <a:pt x="57206" y="223124"/>
                      <a:pt x="72621" y="238539"/>
                    </a:cubicBezTo>
                    <a:cubicBezTo>
                      <a:pt x="79378" y="245296"/>
                      <a:pt x="88523" y="249141"/>
                      <a:pt x="96474" y="254442"/>
                    </a:cubicBezTo>
                    <a:cubicBezTo>
                      <a:pt x="46562" y="287717"/>
                      <a:pt x="69970" y="292873"/>
                      <a:pt x="56718" y="302149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245" name="Oval 244"/>
              <p:cNvSpPr>
                <a:spLocks noChangeArrowheads="1"/>
              </p:cNvSpPr>
              <p:nvPr/>
            </p:nvSpPr>
            <p:spPr bwMode="auto">
              <a:xfrm rot="-5400000">
                <a:off x="6011552" y="1573681"/>
                <a:ext cx="304944" cy="326839"/>
              </a:xfrm>
              <a:prstGeom prst="ellipse">
                <a:avLst/>
              </a:prstGeom>
              <a:solidFill>
                <a:srgbClr val="403152"/>
              </a:solidFill>
              <a:ln w="9525">
                <a:solidFill>
                  <a:srgbClr val="403152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46" name="Freeform 245"/>
              <p:cNvSpPr/>
              <p:nvPr/>
            </p:nvSpPr>
            <p:spPr>
              <a:xfrm rot="18641041">
                <a:off x="5679219" y="1442659"/>
                <a:ext cx="190590" cy="341118"/>
              </a:xfrm>
              <a:custGeom>
                <a:avLst/>
                <a:gdLst>
                  <a:gd name="connsiteX0" fmla="*/ 23854 w 278296"/>
                  <a:gd name="connsiteY0" fmla="*/ 57 h 508940"/>
                  <a:gd name="connsiteX1" fmla="*/ 15903 w 278296"/>
                  <a:gd name="connsiteY1" fmla="*/ 39813 h 508940"/>
                  <a:gd name="connsiteX2" fmla="*/ 0 w 278296"/>
                  <a:gd name="connsiteY2" fmla="*/ 103424 h 508940"/>
                  <a:gd name="connsiteX3" fmla="*/ 71562 w 278296"/>
                  <a:gd name="connsiteY3" fmla="*/ 182937 h 508940"/>
                  <a:gd name="connsiteX4" fmla="*/ 95416 w 278296"/>
                  <a:gd name="connsiteY4" fmla="*/ 190888 h 508940"/>
                  <a:gd name="connsiteX5" fmla="*/ 111319 w 278296"/>
                  <a:gd name="connsiteY5" fmla="*/ 278352 h 508940"/>
                  <a:gd name="connsiteX6" fmla="*/ 119270 w 278296"/>
                  <a:gd name="connsiteY6" fmla="*/ 302206 h 508940"/>
                  <a:gd name="connsiteX7" fmla="*/ 127221 w 278296"/>
                  <a:gd name="connsiteY7" fmla="*/ 445330 h 508940"/>
                  <a:gd name="connsiteX8" fmla="*/ 135173 w 278296"/>
                  <a:gd name="connsiteY8" fmla="*/ 485086 h 508940"/>
                  <a:gd name="connsiteX9" fmla="*/ 151075 w 278296"/>
                  <a:gd name="connsiteY9" fmla="*/ 508940 h 508940"/>
                  <a:gd name="connsiteX10" fmla="*/ 206734 w 278296"/>
                  <a:gd name="connsiteY10" fmla="*/ 493038 h 508940"/>
                  <a:gd name="connsiteX11" fmla="*/ 246491 w 278296"/>
                  <a:gd name="connsiteY11" fmla="*/ 421476 h 508940"/>
                  <a:gd name="connsiteX12" fmla="*/ 262393 w 278296"/>
                  <a:gd name="connsiteY12" fmla="*/ 397622 h 508940"/>
                  <a:gd name="connsiteX13" fmla="*/ 238539 w 278296"/>
                  <a:gd name="connsiteY13" fmla="*/ 294255 h 508940"/>
                  <a:gd name="connsiteX14" fmla="*/ 230588 w 278296"/>
                  <a:gd name="connsiteY14" fmla="*/ 262450 h 508940"/>
                  <a:gd name="connsiteX15" fmla="*/ 182880 w 278296"/>
                  <a:gd name="connsiteY15" fmla="*/ 230645 h 508940"/>
                  <a:gd name="connsiteX16" fmla="*/ 190832 w 278296"/>
                  <a:gd name="connsiteY16" fmla="*/ 198839 h 508940"/>
                  <a:gd name="connsiteX17" fmla="*/ 214686 w 278296"/>
                  <a:gd name="connsiteY17" fmla="*/ 190888 h 508940"/>
                  <a:gd name="connsiteX18" fmla="*/ 262393 w 278296"/>
                  <a:gd name="connsiteY18" fmla="*/ 151132 h 508940"/>
                  <a:gd name="connsiteX19" fmla="*/ 278296 w 278296"/>
                  <a:gd name="connsiteY19" fmla="*/ 31862 h 508940"/>
                  <a:gd name="connsiteX20" fmla="*/ 270345 w 278296"/>
                  <a:gd name="connsiteY20" fmla="*/ 57 h 508940"/>
                  <a:gd name="connsiteX21" fmla="*/ 198783 w 278296"/>
                  <a:gd name="connsiteY21" fmla="*/ 31862 h 508940"/>
                  <a:gd name="connsiteX22" fmla="*/ 190832 w 278296"/>
                  <a:gd name="connsiteY22" fmla="*/ 55716 h 508940"/>
                  <a:gd name="connsiteX23" fmla="*/ 182880 w 278296"/>
                  <a:gd name="connsiteY23" fmla="*/ 151132 h 508940"/>
                  <a:gd name="connsiteX24" fmla="*/ 135173 w 278296"/>
                  <a:gd name="connsiteY24" fmla="*/ 135229 h 508940"/>
                  <a:gd name="connsiteX25" fmla="*/ 111319 w 278296"/>
                  <a:gd name="connsiteY25" fmla="*/ 119326 h 508940"/>
                  <a:gd name="connsiteX26" fmla="*/ 87465 w 278296"/>
                  <a:gd name="connsiteY26" fmla="*/ 111375 h 508940"/>
                  <a:gd name="connsiteX27" fmla="*/ 79513 w 278296"/>
                  <a:gd name="connsiteY27" fmla="*/ 87521 h 508940"/>
                  <a:gd name="connsiteX28" fmla="*/ 71562 w 278296"/>
                  <a:gd name="connsiteY28" fmla="*/ 31862 h 508940"/>
                  <a:gd name="connsiteX29" fmla="*/ 23854 w 278296"/>
                  <a:gd name="connsiteY29" fmla="*/ 57 h 508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78296" h="508940">
                    <a:moveTo>
                      <a:pt x="23854" y="57"/>
                    </a:moveTo>
                    <a:cubicBezTo>
                      <a:pt x="14577" y="1382"/>
                      <a:pt x="18942" y="26645"/>
                      <a:pt x="15903" y="39813"/>
                    </a:cubicBezTo>
                    <a:cubicBezTo>
                      <a:pt x="10988" y="61110"/>
                      <a:pt x="0" y="103424"/>
                      <a:pt x="0" y="103424"/>
                    </a:cubicBezTo>
                    <a:cubicBezTo>
                      <a:pt x="11329" y="228036"/>
                      <a:pt x="-22150" y="182937"/>
                      <a:pt x="71562" y="182937"/>
                    </a:cubicBezTo>
                    <a:cubicBezTo>
                      <a:pt x="79943" y="182937"/>
                      <a:pt x="87465" y="188238"/>
                      <a:pt x="95416" y="190888"/>
                    </a:cubicBezTo>
                    <a:cubicBezTo>
                      <a:pt x="113650" y="245594"/>
                      <a:pt x="93337" y="179453"/>
                      <a:pt x="111319" y="278352"/>
                    </a:cubicBezTo>
                    <a:cubicBezTo>
                      <a:pt x="112818" y="286598"/>
                      <a:pt x="116620" y="294255"/>
                      <a:pt x="119270" y="302206"/>
                    </a:cubicBezTo>
                    <a:cubicBezTo>
                      <a:pt x="121920" y="349914"/>
                      <a:pt x="123082" y="397728"/>
                      <a:pt x="127221" y="445330"/>
                    </a:cubicBezTo>
                    <a:cubicBezTo>
                      <a:pt x="128392" y="458794"/>
                      <a:pt x="130428" y="472432"/>
                      <a:pt x="135173" y="485086"/>
                    </a:cubicBezTo>
                    <a:cubicBezTo>
                      <a:pt x="138528" y="494034"/>
                      <a:pt x="145774" y="500989"/>
                      <a:pt x="151075" y="508940"/>
                    </a:cubicBezTo>
                    <a:cubicBezTo>
                      <a:pt x="151350" y="508871"/>
                      <a:pt x="202932" y="496840"/>
                      <a:pt x="206734" y="493038"/>
                    </a:cubicBezTo>
                    <a:cubicBezTo>
                      <a:pt x="256869" y="442903"/>
                      <a:pt x="226495" y="461468"/>
                      <a:pt x="246491" y="421476"/>
                    </a:cubicBezTo>
                    <a:cubicBezTo>
                      <a:pt x="250765" y="412929"/>
                      <a:pt x="257092" y="405573"/>
                      <a:pt x="262393" y="397622"/>
                    </a:cubicBezTo>
                    <a:cubicBezTo>
                      <a:pt x="243935" y="268411"/>
                      <a:pt x="267646" y="410688"/>
                      <a:pt x="238539" y="294255"/>
                    </a:cubicBezTo>
                    <a:cubicBezTo>
                      <a:pt x="235889" y="283653"/>
                      <a:pt x="237784" y="270674"/>
                      <a:pt x="230588" y="262450"/>
                    </a:cubicBezTo>
                    <a:cubicBezTo>
                      <a:pt x="218002" y="248066"/>
                      <a:pt x="182880" y="230645"/>
                      <a:pt x="182880" y="230645"/>
                    </a:cubicBezTo>
                    <a:cubicBezTo>
                      <a:pt x="185531" y="220043"/>
                      <a:pt x="184005" y="207373"/>
                      <a:pt x="190832" y="198839"/>
                    </a:cubicBezTo>
                    <a:cubicBezTo>
                      <a:pt x="196068" y="192294"/>
                      <a:pt x="207189" y="194636"/>
                      <a:pt x="214686" y="190888"/>
                    </a:cubicBezTo>
                    <a:cubicBezTo>
                      <a:pt x="236822" y="179820"/>
                      <a:pt x="244811" y="168713"/>
                      <a:pt x="262393" y="151132"/>
                    </a:cubicBezTo>
                    <a:cubicBezTo>
                      <a:pt x="278168" y="103812"/>
                      <a:pt x="278296" y="109692"/>
                      <a:pt x="278296" y="31862"/>
                    </a:cubicBezTo>
                    <a:cubicBezTo>
                      <a:pt x="278296" y="20934"/>
                      <a:pt x="272995" y="10659"/>
                      <a:pt x="270345" y="57"/>
                    </a:cubicBezTo>
                    <a:cubicBezTo>
                      <a:pt x="213571" y="18981"/>
                      <a:pt x="236584" y="6661"/>
                      <a:pt x="198783" y="31862"/>
                    </a:cubicBezTo>
                    <a:cubicBezTo>
                      <a:pt x="196133" y="39813"/>
                      <a:pt x="191940" y="47408"/>
                      <a:pt x="190832" y="55716"/>
                    </a:cubicBezTo>
                    <a:cubicBezTo>
                      <a:pt x="186614" y="87352"/>
                      <a:pt x="201182" y="124986"/>
                      <a:pt x="182880" y="151132"/>
                    </a:cubicBezTo>
                    <a:cubicBezTo>
                      <a:pt x="173267" y="164864"/>
                      <a:pt x="135173" y="135229"/>
                      <a:pt x="135173" y="135229"/>
                    </a:cubicBezTo>
                    <a:cubicBezTo>
                      <a:pt x="127222" y="129928"/>
                      <a:pt x="119866" y="123600"/>
                      <a:pt x="111319" y="119326"/>
                    </a:cubicBezTo>
                    <a:cubicBezTo>
                      <a:pt x="103822" y="115578"/>
                      <a:pt x="93392" y="117301"/>
                      <a:pt x="87465" y="111375"/>
                    </a:cubicBezTo>
                    <a:cubicBezTo>
                      <a:pt x="81538" y="105448"/>
                      <a:pt x="82164" y="95472"/>
                      <a:pt x="79513" y="87521"/>
                    </a:cubicBezTo>
                    <a:cubicBezTo>
                      <a:pt x="76863" y="68968"/>
                      <a:pt x="86555" y="43107"/>
                      <a:pt x="71562" y="31862"/>
                    </a:cubicBezTo>
                    <a:cubicBezTo>
                      <a:pt x="56569" y="20617"/>
                      <a:pt x="33131" y="-1268"/>
                      <a:pt x="23854" y="57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247" name="Isosceles Triangle 246"/>
              <p:cNvSpPr/>
              <p:nvPr/>
            </p:nvSpPr>
            <p:spPr>
              <a:xfrm rot="16809790" flipH="1">
                <a:off x="5557061" y="1393315"/>
                <a:ext cx="171531" cy="134860"/>
              </a:xfrm>
              <a:prstGeom prst="triangle">
                <a:avLst/>
              </a:prstGeom>
              <a:solidFill>
                <a:schemeClr val="accent2"/>
              </a:solidFill>
              <a:ln w="127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20533" name="TextBox 75"/>
              <p:cNvSpPr txBox="1">
                <a:spLocks noChangeArrowheads="1"/>
              </p:cNvSpPr>
              <p:nvPr/>
            </p:nvSpPr>
            <p:spPr bwMode="auto">
              <a:xfrm>
                <a:off x="5596927" y="1939151"/>
                <a:ext cx="53905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400" b="1"/>
                  <a:t>M</a:t>
                </a:r>
                <a:r>
                  <a:rPr lang="el-GR" altLang="en-US" sz="1400" b="1"/>
                  <a:t>Φ</a:t>
                </a:r>
                <a:endParaRPr lang="en-US" altLang="en-US" sz="1400" b="1"/>
              </a:p>
            </p:txBody>
          </p:sp>
        </p:grpSp>
        <p:grpSp>
          <p:nvGrpSpPr>
            <p:cNvPr id="20526" name="Group 235"/>
            <p:cNvGrpSpPr>
              <a:grpSpLocks/>
            </p:cNvGrpSpPr>
            <p:nvPr/>
          </p:nvGrpSpPr>
          <p:grpSpPr bwMode="auto">
            <a:xfrm rot="8055597">
              <a:off x="5276850" y="2014538"/>
              <a:ext cx="215900" cy="336550"/>
              <a:chOff x="4331362" y="1965174"/>
              <a:chExt cx="215606" cy="336393"/>
            </a:xfrm>
          </p:grpSpPr>
          <p:sp>
            <p:nvSpPr>
              <p:cNvPr id="252" name="Sun 251"/>
              <p:cNvSpPr>
                <a:spLocks noChangeArrowheads="1"/>
              </p:cNvSpPr>
              <p:nvPr/>
            </p:nvSpPr>
            <p:spPr bwMode="auto">
              <a:xfrm rot="-4579897">
                <a:off x="4363595" y="2014192"/>
                <a:ext cx="231667" cy="166461"/>
              </a:xfrm>
              <a:prstGeom prst="sun">
                <a:avLst>
                  <a:gd name="adj" fmla="val 25000"/>
                </a:avLst>
              </a:prstGeom>
              <a:solidFill>
                <a:srgbClr val="C0504D"/>
              </a:soli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53" name="Left Brace 252"/>
              <p:cNvSpPr/>
              <p:nvPr/>
            </p:nvSpPr>
            <p:spPr>
              <a:xfrm rot="17195094">
                <a:off x="4320754" y="2142666"/>
                <a:ext cx="214212" cy="169631"/>
              </a:xfrm>
              <a:prstGeom prst="leftBrace">
                <a:avLst/>
              </a:prstGeom>
              <a:noFill/>
              <a:ln w="2222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</p:grpSp>
      <p:grpSp>
        <p:nvGrpSpPr>
          <p:cNvPr id="20503" name="Group 236"/>
          <p:cNvGrpSpPr>
            <a:grpSpLocks/>
          </p:cNvGrpSpPr>
          <p:nvPr/>
        </p:nvGrpSpPr>
        <p:grpSpPr bwMode="auto">
          <a:xfrm>
            <a:off x="4673600" y="5589588"/>
            <a:ext cx="2635250" cy="838200"/>
            <a:chOff x="4600679" y="3488408"/>
            <a:chExt cx="2635617" cy="838608"/>
          </a:xfrm>
        </p:grpSpPr>
        <p:grpSp>
          <p:nvGrpSpPr>
            <p:cNvPr id="169" name="Group 168"/>
            <p:cNvGrpSpPr/>
            <p:nvPr/>
          </p:nvGrpSpPr>
          <p:grpSpPr>
            <a:xfrm rot="16200000">
              <a:off x="4579680" y="3509407"/>
              <a:ext cx="533277" cy="491280"/>
              <a:chOff x="2051720" y="3573016"/>
              <a:chExt cx="504056" cy="432048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176" name="Oval 175"/>
              <p:cNvSpPr/>
              <p:nvPr/>
            </p:nvSpPr>
            <p:spPr>
              <a:xfrm>
                <a:off x="2051720" y="3573016"/>
                <a:ext cx="504056" cy="432048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2123728" y="3645024"/>
                <a:ext cx="288032" cy="288032"/>
              </a:xfrm>
              <a:prstGeom prst="ellipse">
                <a:avLst/>
              </a:prstGeom>
              <a:solidFill>
                <a:srgbClr val="C0504D"/>
              </a:solidFill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0522" name="TextBox 41"/>
            <p:cNvSpPr txBox="1">
              <a:spLocks noChangeArrowheads="1"/>
            </p:cNvSpPr>
            <p:nvPr/>
          </p:nvSpPr>
          <p:spPr bwMode="auto">
            <a:xfrm>
              <a:off x="5031677" y="4019239"/>
              <a:ext cx="5756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400" b="1"/>
                <a:t>T</a:t>
              </a:r>
              <a:r>
                <a:rPr lang="en-US" altLang="en-US" sz="1400" b="1" baseline="-25000"/>
                <a:t>h17</a:t>
              </a:r>
            </a:p>
          </p:txBody>
        </p:sp>
        <p:sp>
          <p:nvSpPr>
            <p:cNvPr id="172" name="Tekstboks 111"/>
            <p:cNvSpPr txBox="1">
              <a:spLocks noChangeArrowheads="1"/>
            </p:cNvSpPr>
            <p:nvPr/>
          </p:nvSpPr>
          <p:spPr bwMode="auto">
            <a:xfrm>
              <a:off x="5715259" y="3536056"/>
              <a:ext cx="1521037" cy="70837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a-DK" sz="1000" dirty="0" err="1">
                  <a:solidFill>
                    <a:schemeClr val="dk1"/>
                  </a:solidFill>
                  <a:latin typeface="Arial"/>
                  <a:ea typeface="MS PGothic" charset="0"/>
                  <a:cs typeface="Arial"/>
                </a:rPr>
                <a:t>T</a:t>
              </a:r>
              <a:r>
                <a:rPr lang="da-DK" sz="1000" baseline="-25000" dirty="0" err="1">
                  <a:solidFill>
                    <a:schemeClr val="dk1"/>
                  </a:solidFill>
                  <a:latin typeface="Arial"/>
                  <a:ea typeface="MS PGothic" charset="0"/>
                  <a:cs typeface="Arial"/>
                </a:rPr>
                <a:t>Reg</a:t>
              </a:r>
              <a:r>
                <a:rPr lang="da-DK" sz="1000" dirty="0">
                  <a:solidFill>
                    <a:schemeClr val="dk1"/>
                  </a:solidFill>
                  <a:latin typeface="Arial"/>
                  <a:ea typeface="MS PGothic" charset="0"/>
                  <a:cs typeface="Arial"/>
                </a:rPr>
                <a:t> </a:t>
              </a:r>
              <a:r>
                <a:rPr lang="da-DK" sz="1000" dirty="0" err="1">
                  <a:solidFill>
                    <a:schemeClr val="dk1"/>
                  </a:solidFill>
                  <a:latin typeface="Arial"/>
                  <a:ea typeface="MS PGothic" charset="0"/>
                  <a:cs typeface="Arial"/>
                </a:rPr>
                <a:t>help</a:t>
              </a:r>
              <a:r>
                <a:rPr lang="da-DK" sz="1000" dirty="0">
                  <a:solidFill>
                    <a:schemeClr val="dk1"/>
                  </a:solidFill>
                  <a:latin typeface="Arial"/>
                  <a:ea typeface="MS PGothic" charset="0"/>
                  <a:cs typeface="Arial"/>
                </a:rPr>
                <a:t> to </a:t>
              </a:r>
              <a:r>
                <a:rPr lang="da-DK" sz="1000" dirty="0" err="1">
                  <a:solidFill>
                    <a:schemeClr val="dk1"/>
                  </a:solidFill>
                  <a:latin typeface="Arial"/>
                  <a:ea typeface="MS PGothic" charset="0"/>
                  <a:cs typeface="Arial"/>
                </a:rPr>
                <a:t>control</a:t>
              </a:r>
              <a:r>
                <a:rPr lang="da-DK" sz="1000" dirty="0">
                  <a:solidFill>
                    <a:schemeClr val="dk1"/>
                  </a:solidFill>
                  <a:latin typeface="Arial"/>
                  <a:ea typeface="MS PGothic" charset="0"/>
                  <a:cs typeface="Arial"/>
                </a:rPr>
                <a:t> </a:t>
              </a:r>
              <a:r>
                <a:rPr lang="da-DK" sz="1000" dirty="0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Th17-type excessive </a:t>
              </a:r>
              <a:r>
                <a:rPr lang="da-DK" sz="1000" dirty="0" err="1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response</a:t>
              </a:r>
              <a:r>
                <a:rPr lang="da-DK" sz="1000" dirty="0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  </a:t>
              </a:r>
              <a:r>
                <a:rPr lang="da-DK" sz="1000" dirty="0" err="1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e.g</a:t>
              </a:r>
              <a:r>
                <a:rPr lang="da-DK" sz="1000" dirty="0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 </a:t>
              </a:r>
              <a:r>
                <a:rPr lang="da-DK" sz="1000" dirty="0" err="1">
                  <a:solidFill>
                    <a:schemeClr val="dk1"/>
                  </a:solidFill>
                  <a:latin typeface="Arial"/>
                  <a:ea typeface="+mn-ea"/>
                  <a:cs typeface="Arial"/>
                </a:rPr>
                <a:t>autoimmunity</a:t>
              </a:r>
              <a:endParaRPr lang="da-DK" sz="1000" dirty="0">
                <a:solidFill>
                  <a:schemeClr val="dk1"/>
                </a:solidFill>
                <a:latin typeface="Arial"/>
                <a:ea typeface="+mn-ea"/>
                <a:cs typeface="Arial"/>
              </a:endParaRPr>
            </a:p>
          </p:txBody>
        </p:sp>
        <p:cxnSp>
          <p:nvCxnSpPr>
            <p:cNvPr id="175" name="Straight Arrow Connector 174"/>
            <p:cNvCxnSpPr>
              <a:cxnSpLocks noChangeShapeType="1"/>
            </p:cNvCxnSpPr>
            <p:nvPr/>
          </p:nvCxnSpPr>
          <p:spPr bwMode="auto">
            <a:xfrm>
              <a:off x="5175434" y="3769532"/>
              <a:ext cx="539825" cy="0"/>
            </a:xfrm>
            <a:prstGeom prst="straightConnector1">
              <a:avLst/>
            </a:prstGeom>
            <a:noFill/>
            <a:ln w="25400">
              <a:solidFill>
                <a:srgbClr val="595959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0504" name="Group 9"/>
          <p:cNvGrpSpPr>
            <a:grpSpLocks/>
          </p:cNvGrpSpPr>
          <p:nvPr/>
        </p:nvGrpSpPr>
        <p:grpSpPr bwMode="auto">
          <a:xfrm>
            <a:off x="2843213" y="2205038"/>
            <a:ext cx="2159000" cy="863600"/>
            <a:chOff x="4717405" y="1988840"/>
            <a:chExt cx="2158851" cy="863600"/>
          </a:xfrm>
        </p:grpSpPr>
        <p:sp>
          <p:nvSpPr>
            <p:cNvPr id="20512" name="TextBox 41"/>
            <p:cNvSpPr txBox="1">
              <a:spLocks noChangeArrowheads="1"/>
            </p:cNvSpPr>
            <p:nvPr/>
          </p:nvSpPr>
          <p:spPr bwMode="auto">
            <a:xfrm>
              <a:off x="4717405" y="2518494"/>
              <a:ext cx="574675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r>
                <a:rPr lang="en-US" altLang="en-US" sz="1100"/>
                <a:t>CD28</a:t>
              </a:r>
              <a:endParaRPr lang="en-US" altLang="en-US" sz="1100" baseline="-25000"/>
            </a:p>
          </p:txBody>
        </p:sp>
        <p:grpSp>
          <p:nvGrpSpPr>
            <p:cNvPr id="20513" name="Group 4"/>
            <p:cNvGrpSpPr>
              <a:grpSpLocks/>
            </p:cNvGrpSpPr>
            <p:nvPr/>
          </p:nvGrpSpPr>
          <p:grpSpPr bwMode="auto">
            <a:xfrm>
              <a:off x="4726781" y="1988840"/>
              <a:ext cx="2149475" cy="863600"/>
              <a:chOff x="2722563" y="2565400"/>
              <a:chExt cx="2149475" cy="863600"/>
            </a:xfrm>
          </p:grpSpPr>
          <p:sp>
            <p:nvSpPr>
              <p:cNvPr id="174" name="Oval 173"/>
              <p:cNvSpPr>
                <a:spLocks noChangeArrowheads="1"/>
              </p:cNvSpPr>
              <p:nvPr/>
            </p:nvSpPr>
            <p:spPr bwMode="auto">
              <a:xfrm>
                <a:off x="3071937" y="2749550"/>
                <a:ext cx="673054" cy="679450"/>
              </a:xfrm>
              <a:prstGeom prst="ellipse">
                <a:avLst/>
              </a:prstGeom>
              <a:solidFill>
                <a:srgbClr val="A6A6A6"/>
              </a:solidFill>
              <a:ln w="9525">
                <a:solidFill>
                  <a:srgbClr val="D99694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86" name="Oval 185"/>
              <p:cNvSpPr>
                <a:spLocks noChangeArrowheads="1"/>
              </p:cNvSpPr>
              <p:nvPr/>
            </p:nvSpPr>
            <p:spPr bwMode="auto">
              <a:xfrm rot="-5400000">
                <a:off x="3194946" y="2944031"/>
                <a:ext cx="382587" cy="355576"/>
              </a:xfrm>
              <a:prstGeom prst="ellipse">
                <a:avLst/>
              </a:prstGeom>
              <a:solidFill>
                <a:srgbClr val="595959"/>
              </a:solidFill>
              <a:ln w="9525">
                <a:solidFill>
                  <a:srgbClr val="4F6228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0516" name="TextBox 8"/>
              <p:cNvSpPr txBox="1">
                <a:spLocks noChangeArrowheads="1"/>
              </p:cNvSpPr>
              <p:nvPr/>
            </p:nvSpPr>
            <p:spPr bwMode="auto">
              <a:xfrm>
                <a:off x="3808413" y="2889250"/>
                <a:ext cx="1063625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400" b="1"/>
                  <a:t>Naïve T-cell</a:t>
                </a:r>
              </a:p>
            </p:txBody>
          </p:sp>
          <p:sp>
            <p:nvSpPr>
              <p:cNvPr id="204" name="Freeform 203"/>
              <p:cNvSpPr/>
              <p:nvPr/>
            </p:nvSpPr>
            <p:spPr>
              <a:xfrm rot="18641041">
                <a:off x="2963198" y="2516997"/>
                <a:ext cx="80962" cy="457169"/>
              </a:xfrm>
              <a:custGeom>
                <a:avLst/>
                <a:gdLst>
                  <a:gd name="connsiteX0" fmla="*/ 23854 w 278296"/>
                  <a:gd name="connsiteY0" fmla="*/ 57 h 508940"/>
                  <a:gd name="connsiteX1" fmla="*/ 15903 w 278296"/>
                  <a:gd name="connsiteY1" fmla="*/ 39813 h 508940"/>
                  <a:gd name="connsiteX2" fmla="*/ 0 w 278296"/>
                  <a:gd name="connsiteY2" fmla="*/ 103424 h 508940"/>
                  <a:gd name="connsiteX3" fmla="*/ 71562 w 278296"/>
                  <a:gd name="connsiteY3" fmla="*/ 182937 h 508940"/>
                  <a:gd name="connsiteX4" fmla="*/ 95416 w 278296"/>
                  <a:gd name="connsiteY4" fmla="*/ 190888 h 508940"/>
                  <a:gd name="connsiteX5" fmla="*/ 111319 w 278296"/>
                  <a:gd name="connsiteY5" fmla="*/ 278352 h 508940"/>
                  <a:gd name="connsiteX6" fmla="*/ 119270 w 278296"/>
                  <a:gd name="connsiteY6" fmla="*/ 302206 h 508940"/>
                  <a:gd name="connsiteX7" fmla="*/ 127221 w 278296"/>
                  <a:gd name="connsiteY7" fmla="*/ 445330 h 508940"/>
                  <a:gd name="connsiteX8" fmla="*/ 135173 w 278296"/>
                  <a:gd name="connsiteY8" fmla="*/ 485086 h 508940"/>
                  <a:gd name="connsiteX9" fmla="*/ 151075 w 278296"/>
                  <a:gd name="connsiteY9" fmla="*/ 508940 h 508940"/>
                  <a:gd name="connsiteX10" fmla="*/ 206734 w 278296"/>
                  <a:gd name="connsiteY10" fmla="*/ 493038 h 508940"/>
                  <a:gd name="connsiteX11" fmla="*/ 246491 w 278296"/>
                  <a:gd name="connsiteY11" fmla="*/ 421476 h 508940"/>
                  <a:gd name="connsiteX12" fmla="*/ 262393 w 278296"/>
                  <a:gd name="connsiteY12" fmla="*/ 397622 h 508940"/>
                  <a:gd name="connsiteX13" fmla="*/ 238539 w 278296"/>
                  <a:gd name="connsiteY13" fmla="*/ 294255 h 508940"/>
                  <a:gd name="connsiteX14" fmla="*/ 230588 w 278296"/>
                  <a:gd name="connsiteY14" fmla="*/ 262450 h 508940"/>
                  <a:gd name="connsiteX15" fmla="*/ 182880 w 278296"/>
                  <a:gd name="connsiteY15" fmla="*/ 230645 h 508940"/>
                  <a:gd name="connsiteX16" fmla="*/ 190832 w 278296"/>
                  <a:gd name="connsiteY16" fmla="*/ 198839 h 508940"/>
                  <a:gd name="connsiteX17" fmla="*/ 214686 w 278296"/>
                  <a:gd name="connsiteY17" fmla="*/ 190888 h 508940"/>
                  <a:gd name="connsiteX18" fmla="*/ 262393 w 278296"/>
                  <a:gd name="connsiteY18" fmla="*/ 151132 h 508940"/>
                  <a:gd name="connsiteX19" fmla="*/ 278296 w 278296"/>
                  <a:gd name="connsiteY19" fmla="*/ 31862 h 508940"/>
                  <a:gd name="connsiteX20" fmla="*/ 270345 w 278296"/>
                  <a:gd name="connsiteY20" fmla="*/ 57 h 508940"/>
                  <a:gd name="connsiteX21" fmla="*/ 198783 w 278296"/>
                  <a:gd name="connsiteY21" fmla="*/ 31862 h 508940"/>
                  <a:gd name="connsiteX22" fmla="*/ 190832 w 278296"/>
                  <a:gd name="connsiteY22" fmla="*/ 55716 h 508940"/>
                  <a:gd name="connsiteX23" fmla="*/ 182880 w 278296"/>
                  <a:gd name="connsiteY23" fmla="*/ 151132 h 508940"/>
                  <a:gd name="connsiteX24" fmla="*/ 135173 w 278296"/>
                  <a:gd name="connsiteY24" fmla="*/ 135229 h 508940"/>
                  <a:gd name="connsiteX25" fmla="*/ 111319 w 278296"/>
                  <a:gd name="connsiteY25" fmla="*/ 119326 h 508940"/>
                  <a:gd name="connsiteX26" fmla="*/ 87465 w 278296"/>
                  <a:gd name="connsiteY26" fmla="*/ 111375 h 508940"/>
                  <a:gd name="connsiteX27" fmla="*/ 79513 w 278296"/>
                  <a:gd name="connsiteY27" fmla="*/ 87521 h 508940"/>
                  <a:gd name="connsiteX28" fmla="*/ 71562 w 278296"/>
                  <a:gd name="connsiteY28" fmla="*/ 31862 h 508940"/>
                  <a:gd name="connsiteX29" fmla="*/ 23854 w 278296"/>
                  <a:gd name="connsiteY29" fmla="*/ 57 h 508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78296" h="508940">
                    <a:moveTo>
                      <a:pt x="23854" y="57"/>
                    </a:moveTo>
                    <a:cubicBezTo>
                      <a:pt x="14577" y="1382"/>
                      <a:pt x="18942" y="26645"/>
                      <a:pt x="15903" y="39813"/>
                    </a:cubicBezTo>
                    <a:cubicBezTo>
                      <a:pt x="10988" y="61110"/>
                      <a:pt x="0" y="103424"/>
                      <a:pt x="0" y="103424"/>
                    </a:cubicBezTo>
                    <a:cubicBezTo>
                      <a:pt x="11329" y="228036"/>
                      <a:pt x="-22150" y="182937"/>
                      <a:pt x="71562" y="182937"/>
                    </a:cubicBezTo>
                    <a:cubicBezTo>
                      <a:pt x="79943" y="182937"/>
                      <a:pt x="87465" y="188238"/>
                      <a:pt x="95416" y="190888"/>
                    </a:cubicBezTo>
                    <a:cubicBezTo>
                      <a:pt x="113650" y="245594"/>
                      <a:pt x="93337" y="179453"/>
                      <a:pt x="111319" y="278352"/>
                    </a:cubicBezTo>
                    <a:cubicBezTo>
                      <a:pt x="112818" y="286598"/>
                      <a:pt x="116620" y="294255"/>
                      <a:pt x="119270" y="302206"/>
                    </a:cubicBezTo>
                    <a:cubicBezTo>
                      <a:pt x="121920" y="349914"/>
                      <a:pt x="123082" y="397728"/>
                      <a:pt x="127221" y="445330"/>
                    </a:cubicBezTo>
                    <a:cubicBezTo>
                      <a:pt x="128392" y="458794"/>
                      <a:pt x="130428" y="472432"/>
                      <a:pt x="135173" y="485086"/>
                    </a:cubicBezTo>
                    <a:cubicBezTo>
                      <a:pt x="138528" y="494034"/>
                      <a:pt x="145774" y="500989"/>
                      <a:pt x="151075" y="508940"/>
                    </a:cubicBezTo>
                    <a:cubicBezTo>
                      <a:pt x="151350" y="508871"/>
                      <a:pt x="202932" y="496840"/>
                      <a:pt x="206734" y="493038"/>
                    </a:cubicBezTo>
                    <a:cubicBezTo>
                      <a:pt x="256869" y="442903"/>
                      <a:pt x="226495" y="461468"/>
                      <a:pt x="246491" y="421476"/>
                    </a:cubicBezTo>
                    <a:cubicBezTo>
                      <a:pt x="250765" y="412929"/>
                      <a:pt x="257092" y="405573"/>
                      <a:pt x="262393" y="397622"/>
                    </a:cubicBezTo>
                    <a:cubicBezTo>
                      <a:pt x="243935" y="268411"/>
                      <a:pt x="267646" y="410688"/>
                      <a:pt x="238539" y="294255"/>
                    </a:cubicBezTo>
                    <a:cubicBezTo>
                      <a:pt x="235889" y="283653"/>
                      <a:pt x="237784" y="270674"/>
                      <a:pt x="230588" y="262450"/>
                    </a:cubicBezTo>
                    <a:cubicBezTo>
                      <a:pt x="218002" y="248066"/>
                      <a:pt x="182880" y="230645"/>
                      <a:pt x="182880" y="230645"/>
                    </a:cubicBezTo>
                    <a:cubicBezTo>
                      <a:pt x="185531" y="220043"/>
                      <a:pt x="184005" y="207373"/>
                      <a:pt x="190832" y="198839"/>
                    </a:cubicBezTo>
                    <a:cubicBezTo>
                      <a:pt x="196068" y="192294"/>
                      <a:pt x="207189" y="194636"/>
                      <a:pt x="214686" y="190888"/>
                    </a:cubicBezTo>
                    <a:cubicBezTo>
                      <a:pt x="236822" y="179820"/>
                      <a:pt x="244811" y="168713"/>
                      <a:pt x="262393" y="151132"/>
                    </a:cubicBezTo>
                    <a:cubicBezTo>
                      <a:pt x="278168" y="103812"/>
                      <a:pt x="278296" y="109692"/>
                      <a:pt x="278296" y="31862"/>
                    </a:cubicBezTo>
                    <a:cubicBezTo>
                      <a:pt x="278296" y="20934"/>
                      <a:pt x="272995" y="10659"/>
                      <a:pt x="270345" y="57"/>
                    </a:cubicBezTo>
                    <a:cubicBezTo>
                      <a:pt x="213571" y="18981"/>
                      <a:pt x="236584" y="6661"/>
                      <a:pt x="198783" y="31862"/>
                    </a:cubicBezTo>
                    <a:cubicBezTo>
                      <a:pt x="196133" y="39813"/>
                      <a:pt x="191940" y="47408"/>
                      <a:pt x="190832" y="55716"/>
                    </a:cubicBezTo>
                    <a:cubicBezTo>
                      <a:pt x="186614" y="87352"/>
                      <a:pt x="201182" y="124986"/>
                      <a:pt x="182880" y="151132"/>
                    </a:cubicBezTo>
                    <a:cubicBezTo>
                      <a:pt x="173267" y="164864"/>
                      <a:pt x="135173" y="135229"/>
                      <a:pt x="135173" y="135229"/>
                    </a:cubicBezTo>
                    <a:cubicBezTo>
                      <a:pt x="127222" y="129928"/>
                      <a:pt x="119866" y="123600"/>
                      <a:pt x="111319" y="119326"/>
                    </a:cubicBezTo>
                    <a:cubicBezTo>
                      <a:pt x="103822" y="115578"/>
                      <a:pt x="93392" y="117301"/>
                      <a:pt x="87465" y="111375"/>
                    </a:cubicBezTo>
                    <a:cubicBezTo>
                      <a:pt x="81538" y="105448"/>
                      <a:pt x="82164" y="95472"/>
                      <a:pt x="79513" y="87521"/>
                    </a:cubicBezTo>
                    <a:cubicBezTo>
                      <a:pt x="76863" y="68968"/>
                      <a:pt x="86555" y="43107"/>
                      <a:pt x="71562" y="31862"/>
                    </a:cubicBezTo>
                    <a:cubicBezTo>
                      <a:pt x="56569" y="20617"/>
                      <a:pt x="33131" y="-1268"/>
                      <a:pt x="23854" y="57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210" name="Freeform 209"/>
              <p:cNvSpPr/>
              <p:nvPr/>
            </p:nvSpPr>
            <p:spPr>
              <a:xfrm rot="18437494">
                <a:off x="2832233" y="2886085"/>
                <a:ext cx="227013" cy="293667"/>
              </a:xfrm>
              <a:custGeom>
                <a:avLst/>
                <a:gdLst>
                  <a:gd name="connsiteX0" fmla="*/ 23854 w 278296"/>
                  <a:gd name="connsiteY0" fmla="*/ 57 h 508940"/>
                  <a:gd name="connsiteX1" fmla="*/ 15903 w 278296"/>
                  <a:gd name="connsiteY1" fmla="*/ 39813 h 508940"/>
                  <a:gd name="connsiteX2" fmla="*/ 0 w 278296"/>
                  <a:gd name="connsiteY2" fmla="*/ 103424 h 508940"/>
                  <a:gd name="connsiteX3" fmla="*/ 71562 w 278296"/>
                  <a:gd name="connsiteY3" fmla="*/ 182937 h 508940"/>
                  <a:gd name="connsiteX4" fmla="*/ 95416 w 278296"/>
                  <a:gd name="connsiteY4" fmla="*/ 190888 h 508940"/>
                  <a:gd name="connsiteX5" fmla="*/ 111319 w 278296"/>
                  <a:gd name="connsiteY5" fmla="*/ 278352 h 508940"/>
                  <a:gd name="connsiteX6" fmla="*/ 119270 w 278296"/>
                  <a:gd name="connsiteY6" fmla="*/ 302206 h 508940"/>
                  <a:gd name="connsiteX7" fmla="*/ 127221 w 278296"/>
                  <a:gd name="connsiteY7" fmla="*/ 445330 h 508940"/>
                  <a:gd name="connsiteX8" fmla="*/ 135173 w 278296"/>
                  <a:gd name="connsiteY8" fmla="*/ 485086 h 508940"/>
                  <a:gd name="connsiteX9" fmla="*/ 151075 w 278296"/>
                  <a:gd name="connsiteY9" fmla="*/ 508940 h 508940"/>
                  <a:gd name="connsiteX10" fmla="*/ 206734 w 278296"/>
                  <a:gd name="connsiteY10" fmla="*/ 493038 h 508940"/>
                  <a:gd name="connsiteX11" fmla="*/ 246491 w 278296"/>
                  <a:gd name="connsiteY11" fmla="*/ 421476 h 508940"/>
                  <a:gd name="connsiteX12" fmla="*/ 262393 w 278296"/>
                  <a:gd name="connsiteY12" fmla="*/ 397622 h 508940"/>
                  <a:gd name="connsiteX13" fmla="*/ 238539 w 278296"/>
                  <a:gd name="connsiteY13" fmla="*/ 294255 h 508940"/>
                  <a:gd name="connsiteX14" fmla="*/ 230588 w 278296"/>
                  <a:gd name="connsiteY14" fmla="*/ 262450 h 508940"/>
                  <a:gd name="connsiteX15" fmla="*/ 182880 w 278296"/>
                  <a:gd name="connsiteY15" fmla="*/ 230645 h 508940"/>
                  <a:gd name="connsiteX16" fmla="*/ 190832 w 278296"/>
                  <a:gd name="connsiteY16" fmla="*/ 198839 h 508940"/>
                  <a:gd name="connsiteX17" fmla="*/ 214686 w 278296"/>
                  <a:gd name="connsiteY17" fmla="*/ 190888 h 508940"/>
                  <a:gd name="connsiteX18" fmla="*/ 262393 w 278296"/>
                  <a:gd name="connsiteY18" fmla="*/ 151132 h 508940"/>
                  <a:gd name="connsiteX19" fmla="*/ 278296 w 278296"/>
                  <a:gd name="connsiteY19" fmla="*/ 31862 h 508940"/>
                  <a:gd name="connsiteX20" fmla="*/ 270345 w 278296"/>
                  <a:gd name="connsiteY20" fmla="*/ 57 h 508940"/>
                  <a:gd name="connsiteX21" fmla="*/ 198783 w 278296"/>
                  <a:gd name="connsiteY21" fmla="*/ 31862 h 508940"/>
                  <a:gd name="connsiteX22" fmla="*/ 190832 w 278296"/>
                  <a:gd name="connsiteY22" fmla="*/ 55716 h 508940"/>
                  <a:gd name="connsiteX23" fmla="*/ 182880 w 278296"/>
                  <a:gd name="connsiteY23" fmla="*/ 151132 h 508940"/>
                  <a:gd name="connsiteX24" fmla="*/ 135173 w 278296"/>
                  <a:gd name="connsiteY24" fmla="*/ 135229 h 508940"/>
                  <a:gd name="connsiteX25" fmla="*/ 111319 w 278296"/>
                  <a:gd name="connsiteY25" fmla="*/ 119326 h 508940"/>
                  <a:gd name="connsiteX26" fmla="*/ 87465 w 278296"/>
                  <a:gd name="connsiteY26" fmla="*/ 111375 h 508940"/>
                  <a:gd name="connsiteX27" fmla="*/ 79513 w 278296"/>
                  <a:gd name="connsiteY27" fmla="*/ 87521 h 508940"/>
                  <a:gd name="connsiteX28" fmla="*/ 71562 w 278296"/>
                  <a:gd name="connsiteY28" fmla="*/ 31862 h 508940"/>
                  <a:gd name="connsiteX29" fmla="*/ 23854 w 278296"/>
                  <a:gd name="connsiteY29" fmla="*/ 57 h 508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78296" h="508940">
                    <a:moveTo>
                      <a:pt x="23854" y="57"/>
                    </a:moveTo>
                    <a:cubicBezTo>
                      <a:pt x="14577" y="1382"/>
                      <a:pt x="18942" y="26645"/>
                      <a:pt x="15903" y="39813"/>
                    </a:cubicBezTo>
                    <a:cubicBezTo>
                      <a:pt x="10988" y="61110"/>
                      <a:pt x="0" y="103424"/>
                      <a:pt x="0" y="103424"/>
                    </a:cubicBezTo>
                    <a:cubicBezTo>
                      <a:pt x="11329" y="228036"/>
                      <a:pt x="-22150" y="182937"/>
                      <a:pt x="71562" y="182937"/>
                    </a:cubicBezTo>
                    <a:cubicBezTo>
                      <a:pt x="79943" y="182937"/>
                      <a:pt x="87465" y="188238"/>
                      <a:pt x="95416" y="190888"/>
                    </a:cubicBezTo>
                    <a:cubicBezTo>
                      <a:pt x="113650" y="245594"/>
                      <a:pt x="93337" y="179453"/>
                      <a:pt x="111319" y="278352"/>
                    </a:cubicBezTo>
                    <a:cubicBezTo>
                      <a:pt x="112818" y="286598"/>
                      <a:pt x="116620" y="294255"/>
                      <a:pt x="119270" y="302206"/>
                    </a:cubicBezTo>
                    <a:cubicBezTo>
                      <a:pt x="121920" y="349914"/>
                      <a:pt x="123082" y="397728"/>
                      <a:pt x="127221" y="445330"/>
                    </a:cubicBezTo>
                    <a:cubicBezTo>
                      <a:pt x="128392" y="458794"/>
                      <a:pt x="130428" y="472432"/>
                      <a:pt x="135173" y="485086"/>
                    </a:cubicBezTo>
                    <a:cubicBezTo>
                      <a:pt x="138528" y="494034"/>
                      <a:pt x="145774" y="500989"/>
                      <a:pt x="151075" y="508940"/>
                    </a:cubicBezTo>
                    <a:cubicBezTo>
                      <a:pt x="151350" y="508871"/>
                      <a:pt x="202932" y="496840"/>
                      <a:pt x="206734" y="493038"/>
                    </a:cubicBezTo>
                    <a:cubicBezTo>
                      <a:pt x="256869" y="442903"/>
                      <a:pt x="226495" y="461468"/>
                      <a:pt x="246491" y="421476"/>
                    </a:cubicBezTo>
                    <a:cubicBezTo>
                      <a:pt x="250765" y="412929"/>
                      <a:pt x="257092" y="405573"/>
                      <a:pt x="262393" y="397622"/>
                    </a:cubicBezTo>
                    <a:cubicBezTo>
                      <a:pt x="243935" y="268411"/>
                      <a:pt x="267646" y="410688"/>
                      <a:pt x="238539" y="294255"/>
                    </a:cubicBezTo>
                    <a:cubicBezTo>
                      <a:pt x="235889" y="283653"/>
                      <a:pt x="237784" y="270674"/>
                      <a:pt x="230588" y="262450"/>
                    </a:cubicBezTo>
                    <a:cubicBezTo>
                      <a:pt x="218002" y="248066"/>
                      <a:pt x="182880" y="230645"/>
                      <a:pt x="182880" y="230645"/>
                    </a:cubicBezTo>
                    <a:cubicBezTo>
                      <a:pt x="185531" y="220043"/>
                      <a:pt x="184005" y="207373"/>
                      <a:pt x="190832" y="198839"/>
                    </a:cubicBezTo>
                    <a:cubicBezTo>
                      <a:pt x="196068" y="192294"/>
                      <a:pt x="207189" y="194636"/>
                      <a:pt x="214686" y="190888"/>
                    </a:cubicBezTo>
                    <a:cubicBezTo>
                      <a:pt x="236822" y="179820"/>
                      <a:pt x="244811" y="168713"/>
                      <a:pt x="262393" y="151132"/>
                    </a:cubicBezTo>
                    <a:cubicBezTo>
                      <a:pt x="278168" y="103812"/>
                      <a:pt x="278296" y="109692"/>
                      <a:pt x="278296" y="31862"/>
                    </a:cubicBezTo>
                    <a:cubicBezTo>
                      <a:pt x="278296" y="20934"/>
                      <a:pt x="272995" y="10659"/>
                      <a:pt x="270345" y="57"/>
                    </a:cubicBezTo>
                    <a:cubicBezTo>
                      <a:pt x="213571" y="18981"/>
                      <a:pt x="236584" y="6661"/>
                      <a:pt x="198783" y="31862"/>
                    </a:cubicBezTo>
                    <a:cubicBezTo>
                      <a:pt x="196133" y="39813"/>
                      <a:pt x="191940" y="47408"/>
                      <a:pt x="190832" y="55716"/>
                    </a:cubicBezTo>
                    <a:cubicBezTo>
                      <a:pt x="186614" y="87352"/>
                      <a:pt x="201182" y="124986"/>
                      <a:pt x="182880" y="151132"/>
                    </a:cubicBezTo>
                    <a:cubicBezTo>
                      <a:pt x="173267" y="164864"/>
                      <a:pt x="135173" y="135229"/>
                      <a:pt x="135173" y="135229"/>
                    </a:cubicBezTo>
                    <a:cubicBezTo>
                      <a:pt x="127222" y="129928"/>
                      <a:pt x="119866" y="123600"/>
                      <a:pt x="111319" y="119326"/>
                    </a:cubicBezTo>
                    <a:cubicBezTo>
                      <a:pt x="103822" y="115578"/>
                      <a:pt x="93392" y="117301"/>
                      <a:pt x="87465" y="111375"/>
                    </a:cubicBezTo>
                    <a:cubicBezTo>
                      <a:pt x="81538" y="105448"/>
                      <a:pt x="82164" y="95472"/>
                      <a:pt x="79513" y="87521"/>
                    </a:cubicBezTo>
                    <a:cubicBezTo>
                      <a:pt x="76863" y="68968"/>
                      <a:pt x="86555" y="43107"/>
                      <a:pt x="71562" y="31862"/>
                    </a:cubicBezTo>
                    <a:cubicBezTo>
                      <a:pt x="56569" y="20617"/>
                      <a:pt x="33131" y="-1268"/>
                      <a:pt x="23854" y="57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20519" name="TextBox 41"/>
              <p:cNvSpPr txBox="1">
                <a:spLocks noChangeArrowheads="1"/>
              </p:cNvSpPr>
              <p:nvPr/>
            </p:nvSpPr>
            <p:spPr bwMode="auto">
              <a:xfrm>
                <a:off x="3043238" y="2565400"/>
                <a:ext cx="449262" cy="260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pitchFamily="34" charset="0"/>
                    <a:ea typeface="MS PGothic" pitchFamily="34" charset="-128"/>
                  </a:defRPr>
                </a:lvl9pPr>
              </a:lstStyle>
              <a:p>
                <a:r>
                  <a:rPr lang="en-US" altLang="en-US" sz="1100"/>
                  <a:t>TCR</a:t>
                </a:r>
                <a:endParaRPr lang="en-US" altLang="en-US" sz="1100" baseline="-25000"/>
              </a:p>
            </p:txBody>
          </p:sp>
          <p:sp>
            <p:nvSpPr>
              <p:cNvPr id="4111" name="Oval 4110"/>
              <p:cNvSpPr/>
              <p:nvPr/>
            </p:nvSpPr>
            <p:spPr>
              <a:xfrm>
                <a:off x="2722711" y="2852737"/>
                <a:ext cx="193662" cy="1539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</p:grpSp>
      <p:sp>
        <p:nvSpPr>
          <p:cNvPr id="22" name="Freeform 21"/>
          <p:cNvSpPr>
            <a:spLocks/>
          </p:cNvSpPr>
          <p:nvPr/>
        </p:nvSpPr>
        <p:spPr bwMode="auto">
          <a:xfrm>
            <a:off x="3851275" y="4919663"/>
            <a:ext cx="465138" cy="215900"/>
          </a:xfrm>
          <a:custGeom>
            <a:avLst/>
            <a:gdLst>
              <a:gd name="T0" fmla="*/ 465138 w 464964"/>
              <a:gd name="T1" fmla="*/ 0 h 194307"/>
              <a:gd name="T2" fmla="*/ 465138 w 464964"/>
              <a:gd name="T3" fmla="*/ 0 h 194307"/>
              <a:gd name="T4" fmla="*/ 465138 w 464964"/>
              <a:gd name="T5" fmla="*/ 215900 h 194307"/>
              <a:gd name="T6" fmla="*/ 458196 w 464964"/>
              <a:gd name="T7" fmla="*/ 123371 h 194307"/>
              <a:gd name="T8" fmla="*/ 0 w 464964"/>
              <a:gd name="T9" fmla="*/ 123371 h 1943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4964" h="194307">
                <a:moveTo>
                  <a:pt x="464964" y="0"/>
                </a:moveTo>
                <a:lnTo>
                  <a:pt x="464964" y="0"/>
                </a:lnTo>
                <a:lnTo>
                  <a:pt x="464964" y="194307"/>
                </a:lnTo>
                <a:lnTo>
                  <a:pt x="458025" y="111032"/>
                </a:lnTo>
                <a:lnTo>
                  <a:pt x="0" y="111032"/>
                </a:ln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190" name="Freeform 189"/>
          <p:cNvSpPr>
            <a:spLocks/>
          </p:cNvSpPr>
          <p:nvPr/>
        </p:nvSpPr>
        <p:spPr bwMode="auto">
          <a:xfrm>
            <a:off x="3851275" y="5783263"/>
            <a:ext cx="465138" cy="195262"/>
          </a:xfrm>
          <a:custGeom>
            <a:avLst/>
            <a:gdLst>
              <a:gd name="T0" fmla="*/ 465138 w 464964"/>
              <a:gd name="T1" fmla="*/ 0 h 194307"/>
              <a:gd name="T2" fmla="*/ 465138 w 464964"/>
              <a:gd name="T3" fmla="*/ 0 h 194307"/>
              <a:gd name="T4" fmla="*/ 465138 w 464964"/>
              <a:gd name="T5" fmla="*/ 195262 h 194307"/>
              <a:gd name="T6" fmla="*/ 458196 w 464964"/>
              <a:gd name="T7" fmla="*/ 111578 h 194307"/>
              <a:gd name="T8" fmla="*/ 0 w 464964"/>
              <a:gd name="T9" fmla="*/ 111578 h 1943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4964" h="194307">
                <a:moveTo>
                  <a:pt x="464964" y="0"/>
                </a:moveTo>
                <a:lnTo>
                  <a:pt x="464964" y="0"/>
                </a:lnTo>
                <a:lnTo>
                  <a:pt x="464964" y="194307"/>
                </a:lnTo>
                <a:lnTo>
                  <a:pt x="458025" y="111032"/>
                </a:lnTo>
                <a:lnTo>
                  <a:pt x="0" y="111032"/>
                </a:ln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191" name="Freeform 190"/>
          <p:cNvSpPr>
            <a:spLocks/>
          </p:cNvSpPr>
          <p:nvPr/>
        </p:nvSpPr>
        <p:spPr bwMode="auto">
          <a:xfrm>
            <a:off x="3851275" y="4149725"/>
            <a:ext cx="465138" cy="193675"/>
          </a:xfrm>
          <a:custGeom>
            <a:avLst/>
            <a:gdLst>
              <a:gd name="T0" fmla="*/ 465138 w 464964"/>
              <a:gd name="T1" fmla="*/ 0 h 194307"/>
              <a:gd name="T2" fmla="*/ 465138 w 464964"/>
              <a:gd name="T3" fmla="*/ 0 h 194307"/>
              <a:gd name="T4" fmla="*/ 465138 w 464964"/>
              <a:gd name="T5" fmla="*/ 193675 h 194307"/>
              <a:gd name="T6" fmla="*/ 458196 w 464964"/>
              <a:gd name="T7" fmla="*/ 110671 h 194307"/>
              <a:gd name="T8" fmla="*/ 0 w 464964"/>
              <a:gd name="T9" fmla="*/ 110671 h 1943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4964" h="194307">
                <a:moveTo>
                  <a:pt x="464964" y="0"/>
                </a:moveTo>
                <a:lnTo>
                  <a:pt x="464964" y="0"/>
                </a:lnTo>
                <a:lnTo>
                  <a:pt x="464964" y="194307"/>
                </a:lnTo>
                <a:lnTo>
                  <a:pt x="458025" y="111032"/>
                </a:lnTo>
                <a:lnTo>
                  <a:pt x="0" y="111032"/>
                </a:ln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GB"/>
          </a:p>
        </p:txBody>
      </p:sp>
      <p:cxnSp>
        <p:nvCxnSpPr>
          <p:cNvPr id="208" name="Straight Arrow Connector 207"/>
          <p:cNvCxnSpPr>
            <a:cxnSpLocks noChangeShapeType="1"/>
          </p:cNvCxnSpPr>
          <p:nvPr/>
        </p:nvCxnSpPr>
        <p:spPr bwMode="auto">
          <a:xfrm>
            <a:off x="3924300" y="3573463"/>
            <a:ext cx="360363" cy="287337"/>
          </a:xfrm>
          <a:prstGeom prst="straightConnector1">
            <a:avLst/>
          </a:prstGeom>
          <a:noFill/>
          <a:ln w="25400">
            <a:solidFill>
              <a:srgbClr val="BFBFBF"/>
            </a:solidFill>
            <a:prstDash val="sysDot"/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9" name="Title 1"/>
          <p:cNvSpPr txBox="1">
            <a:spLocks/>
          </p:cNvSpPr>
          <p:nvPr/>
        </p:nvSpPr>
        <p:spPr bwMode="auto">
          <a:xfrm>
            <a:off x="1908175" y="3213100"/>
            <a:ext cx="43195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1200" b="1"/>
              <a:t>Naïve T-cell differentiate into either CD4+ or CD8+ effector T-cells</a:t>
            </a:r>
            <a:endParaRPr lang="en-GB" altLang="en-US" sz="1300"/>
          </a:p>
        </p:txBody>
      </p:sp>
      <p:sp>
        <p:nvSpPr>
          <p:cNvPr id="216" name="Freeform 215"/>
          <p:cNvSpPr>
            <a:spLocks/>
          </p:cNvSpPr>
          <p:nvPr/>
        </p:nvSpPr>
        <p:spPr bwMode="auto">
          <a:xfrm rot="-8565927">
            <a:off x="2430463" y="4606925"/>
            <a:ext cx="463550" cy="215900"/>
          </a:xfrm>
          <a:custGeom>
            <a:avLst/>
            <a:gdLst>
              <a:gd name="T0" fmla="*/ 463550 w 464964"/>
              <a:gd name="T1" fmla="*/ 0 h 194307"/>
              <a:gd name="T2" fmla="*/ 463550 w 464964"/>
              <a:gd name="T3" fmla="*/ 0 h 194307"/>
              <a:gd name="T4" fmla="*/ 463550 w 464964"/>
              <a:gd name="T5" fmla="*/ 215900 h 194307"/>
              <a:gd name="T6" fmla="*/ 456632 w 464964"/>
              <a:gd name="T7" fmla="*/ 123371 h 194307"/>
              <a:gd name="T8" fmla="*/ 0 w 464964"/>
              <a:gd name="T9" fmla="*/ 123371 h 1943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4964" h="194307">
                <a:moveTo>
                  <a:pt x="464964" y="0"/>
                </a:moveTo>
                <a:lnTo>
                  <a:pt x="464964" y="0"/>
                </a:lnTo>
                <a:lnTo>
                  <a:pt x="464964" y="194307"/>
                </a:lnTo>
                <a:lnTo>
                  <a:pt x="458025" y="111032"/>
                </a:lnTo>
                <a:lnTo>
                  <a:pt x="0" y="111032"/>
                </a:ln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GB"/>
          </a:p>
        </p:txBody>
      </p:sp>
      <p:sp>
        <p:nvSpPr>
          <p:cNvPr id="217" name="Tekstboks 111"/>
          <p:cNvSpPr txBox="1">
            <a:spLocks noChangeArrowheads="1"/>
          </p:cNvSpPr>
          <p:nvPr/>
        </p:nvSpPr>
        <p:spPr bwMode="auto">
          <a:xfrm>
            <a:off x="1547813" y="5229225"/>
            <a:ext cx="1295400" cy="554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a-DK" sz="1000" dirty="0" err="1">
                <a:solidFill>
                  <a:schemeClr val="dk1"/>
                </a:solidFill>
                <a:latin typeface="Arial"/>
                <a:ea typeface="+mn-ea"/>
                <a:cs typeface="Arial"/>
              </a:rPr>
              <a:t>T</a:t>
            </a:r>
            <a:r>
              <a:rPr lang="da-DK" sz="1000" baseline="-25000" dirty="0" err="1">
                <a:solidFill>
                  <a:schemeClr val="dk1"/>
                </a:solidFill>
                <a:latin typeface="Arial"/>
                <a:ea typeface="+mn-ea"/>
                <a:cs typeface="Arial"/>
              </a:rPr>
              <a:t>Reg</a:t>
            </a:r>
            <a:r>
              <a:rPr lang="da-DK" sz="1000" dirty="0">
                <a:solidFill>
                  <a:schemeClr val="dk1"/>
                </a:solidFill>
                <a:latin typeface="Arial"/>
                <a:ea typeface="+mn-ea"/>
                <a:cs typeface="Arial"/>
              </a:rPr>
              <a:t> </a:t>
            </a:r>
            <a:r>
              <a:rPr lang="da-DK" sz="1000" dirty="0" err="1">
                <a:solidFill>
                  <a:schemeClr val="dk1"/>
                </a:solidFill>
                <a:latin typeface="Arial"/>
                <a:ea typeface="+mn-ea"/>
                <a:cs typeface="Arial"/>
              </a:rPr>
              <a:t>help</a:t>
            </a:r>
            <a:r>
              <a:rPr lang="da-DK" sz="1000" dirty="0">
                <a:solidFill>
                  <a:schemeClr val="dk1"/>
                </a:solidFill>
                <a:latin typeface="Arial"/>
                <a:ea typeface="+mn-ea"/>
                <a:cs typeface="Arial"/>
              </a:rPr>
              <a:t> to </a:t>
            </a:r>
            <a:r>
              <a:rPr lang="da-DK" sz="1000" dirty="0" err="1">
                <a:solidFill>
                  <a:schemeClr val="dk1"/>
                </a:solidFill>
                <a:latin typeface="Arial"/>
                <a:ea typeface="+mn-ea"/>
                <a:cs typeface="Arial"/>
              </a:rPr>
              <a:t>control</a:t>
            </a:r>
            <a:r>
              <a:rPr lang="da-DK" sz="1000" dirty="0">
                <a:solidFill>
                  <a:schemeClr val="dk1"/>
                </a:solidFill>
                <a:latin typeface="Arial"/>
                <a:ea typeface="+mn-ea"/>
                <a:cs typeface="Arial"/>
              </a:rPr>
              <a:t> CD8+ excessive killing host </a:t>
            </a:r>
            <a:r>
              <a:rPr lang="da-DK" sz="1000" dirty="0" err="1">
                <a:solidFill>
                  <a:schemeClr val="dk1"/>
                </a:solidFill>
                <a:latin typeface="Arial"/>
                <a:ea typeface="+mn-ea"/>
                <a:cs typeface="Arial"/>
              </a:rPr>
              <a:t>cells</a:t>
            </a:r>
            <a:endParaRPr lang="da-DK" sz="1000" dirty="0">
              <a:solidFill>
                <a:schemeClr val="dk1"/>
              </a:solidFill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4363</TotalTime>
  <Words>784</Words>
  <Application>Microsoft Office PowerPoint</Application>
  <PresentationFormat>Bildspel på skärmen (4:3)</PresentationFormat>
  <Paragraphs>179</Paragraphs>
  <Slides>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MS PGothic</vt:lpstr>
      <vt:lpstr>Arial</vt:lpstr>
      <vt:lpstr>Calibri</vt:lpstr>
      <vt:lpstr>Office Theme</vt:lpstr>
      <vt:lpstr>PowerPoint-presentation</vt:lpstr>
      <vt:lpstr>Treg population </vt:lpstr>
      <vt:lpstr>  Differentiation of Naïve CD4+ T Cells into TReg    </vt:lpstr>
      <vt:lpstr>Modulation of T cell response by TREG upon Infection</vt:lpstr>
    </vt:vector>
  </TitlesOfParts>
  <Company>Center for Molecular 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competition</dc:title>
  <dc:creator>Anna Fogdell-Hahn</dc:creator>
  <cp:lastModifiedBy>Mikael Mikko</cp:lastModifiedBy>
  <cp:revision>128</cp:revision>
  <dcterms:created xsi:type="dcterms:W3CDTF">2013-04-17T07:13:02Z</dcterms:created>
  <dcterms:modified xsi:type="dcterms:W3CDTF">2014-11-09T20:00:55Z</dcterms:modified>
</cp:coreProperties>
</file>